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8D"/>
    <a:srgbClr val="002D7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43F76E-AF22-4620-9B80-9C25358F8E16}" v="5" dt="2025-07-03T08:01:45.3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94" y="-6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 Musson Staff 8924004" userId="d9193c64-cf79-4910-9b1c-12985e57f543" providerId="ADAL" clId="{8343F76E-AF22-4620-9B80-9C25358F8E16}"/>
    <pc:docChg chg="custSel modSld">
      <pc:chgData name="C Musson Staff 8924004" userId="d9193c64-cf79-4910-9b1c-12985e57f543" providerId="ADAL" clId="{8343F76E-AF22-4620-9B80-9C25358F8E16}" dt="2025-07-03T08:02:38.946" v="139" actId="1076"/>
      <pc:docMkLst>
        <pc:docMk/>
      </pc:docMkLst>
      <pc:sldChg chg="addSp delSp modSp mod">
        <pc:chgData name="C Musson Staff 8924004" userId="d9193c64-cf79-4910-9b1c-12985e57f543" providerId="ADAL" clId="{8343F76E-AF22-4620-9B80-9C25358F8E16}" dt="2025-07-03T08:02:38.946" v="139" actId="1076"/>
        <pc:sldMkLst>
          <pc:docMk/>
          <pc:sldMk cId="724562713" sldId="256"/>
        </pc:sldMkLst>
        <pc:spChg chg="mod">
          <ac:chgData name="C Musson Staff 8924004" userId="d9193c64-cf79-4910-9b1c-12985e57f543" providerId="ADAL" clId="{8343F76E-AF22-4620-9B80-9C25358F8E16}" dt="2025-07-03T07:58:02.290" v="23" actId="20577"/>
          <ac:spMkLst>
            <pc:docMk/>
            <pc:sldMk cId="724562713" sldId="256"/>
            <ac:spMk id="21" creationId="{48BD6458-CAA0-CD1F-EC67-5A37444A45E5}"/>
          </ac:spMkLst>
        </pc:spChg>
        <pc:spChg chg="mod">
          <ac:chgData name="C Musson Staff 8924004" userId="d9193c64-cf79-4910-9b1c-12985e57f543" providerId="ADAL" clId="{8343F76E-AF22-4620-9B80-9C25358F8E16}" dt="2025-07-03T07:57:20.972" v="1" actId="404"/>
          <ac:spMkLst>
            <pc:docMk/>
            <pc:sldMk cId="724562713" sldId="256"/>
            <ac:spMk id="24" creationId="{C5188C2A-3879-9E21-832A-0DCACE670751}"/>
          </ac:spMkLst>
        </pc:spChg>
        <pc:spChg chg="mod">
          <ac:chgData name="C Musson Staff 8924004" userId="d9193c64-cf79-4910-9b1c-12985e57f543" providerId="ADAL" clId="{8343F76E-AF22-4620-9B80-9C25358F8E16}" dt="2025-07-03T07:59:15.985" v="97" actId="1076"/>
          <ac:spMkLst>
            <pc:docMk/>
            <pc:sldMk cId="724562713" sldId="256"/>
            <ac:spMk id="25" creationId="{71C84549-E8F9-ED8F-450F-2A720FFAE888}"/>
          </ac:spMkLst>
        </pc:spChg>
        <pc:spChg chg="mod">
          <ac:chgData name="C Musson Staff 8924004" userId="d9193c64-cf79-4910-9b1c-12985e57f543" providerId="ADAL" clId="{8343F76E-AF22-4620-9B80-9C25358F8E16}" dt="2025-07-03T07:59:12.508" v="96" actId="1076"/>
          <ac:spMkLst>
            <pc:docMk/>
            <pc:sldMk cId="724562713" sldId="256"/>
            <ac:spMk id="26" creationId="{3BDC5116-FCF4-99D4-6CD8-662EDD524C82}"/>
          </ac:spMkLst>
        </pc:spChg>
        <pc:spChg chg="del mod">
          <ac:chgData name="C Musson Staff 8924004" userId="d9193c64-cf79-4910-9b1c-12985e57f543" providerId="ADAL" clId="{8343F76E-AF22-4620-9B80-9C25358F8E16}" dt="2025-07-03T08:00:28.496" v="110" actId="478"/>
          <ac:spMkLst>
            <pc:docMk/>
            <pc:sldMk cId="724562713" sldId="256"/>
            <ac:spMk id="31" creationId="{156417F4-DC9B-B438-EB61-2293F039F4F7}"/>
          </ac:spMkLst>
        </pc:spChg>
        <pc:spChg chg="mod">
          <ac:chgData name="C Musson Staff 8924004" userId="d9193c64-cf79-4910-9b1c-12985e57f543" providerId="ADAL" clId="{8343F76E-AF22-4620-9B80-9C25358F8E16}" dt="2025-07-03T07:59:46.546" v="107" actId="1076"/>
          <ac:spMkLst>
            <pc:docMk/>
            <pc:sldMk cId="724562713" sldId="256"/>
            <ac:spMk id="35" creationId="{90221F29-E5C2-6C3A-A197-58DCF3EC7F03}"/>
          </ac:spMkLst>
        </pc:spChg>
        <pc:spChg chg="mod">
          <ac:chgData name="C Musson Staff 8924004" userId="d9193c64-cf79-4910-9b1c-12985e57f543" providerId="ADAL" clId="{8343F76E-AF22-4620-9B80-9C25358F8E16}" dt="2025-07-03T08:01:45.360" v="125"/>
          <ac:spMkLst>
            <pc:docMk/>
            <pc:sldMk cId="724562713" sldId="256"/>
            <ac:spMk id="39" creationId="{173B0924-68C2-6B7E-5E6F-0F095869E0A3}"/>
          </ac:spMkLst>
        </pc:spChg>
        <pc:spChg chg="mod">
          <ac:chgData name="C Musson Staff 8924004" userId="d9193c64-cf79-4910-9b1c-12985e57f543" providerId="ADAL" clId="{8343F76E-AF22-4620-9B80-9C25358F8E16}" dt="2025-07-03T08:02:34.797" v="138" actId="14100"/>
          <ac:spMkLst>
            <pc:docMk/>
            <pc:sldMk cId="724562713" sldId="256"/>
            <ac:spMk id="40" creationId="{65C28839-FAEA-0F3F-72E1-67156DE9627D}"/>
          </ac:spMkLst>
        </pc:spChg>
        <pc:grpChg chg="mod">
          <ac:chgData name="C Musson Staff 8924004" userId="d9193c64-cf79-4910-9b1c-12985e57f543" providerId="ADAL" clId="{8343F76E-AF22-4620-9B80-9C25358F8E16}" dt="2025-07-03T07:57:14.714" v="0"/>
          <ac:grpSpMkLst>
            <pc:docMk/>
            <pc:sldMk cId="724562713" sldId="256"/>
            <ac:grpSpMk id="28" creationId="{1063E13A-BE9D-D6D5-0586-504D77390697}"/>
          </ac:grpSpMkLst>
        </pc:grpChg>
        <pc:grpChg chg="mod">
          <ac:chgData name="C Musson Staff 8924004" userId="d9193c64-cf79-4910-9b1c-12985e57f543" providerId="ADAL" clId="{8343F76E-AF22-4620-9B80-9C25358F8E16}" dt="2025-07-03T08:01:45.360" v="125"/>
          <ac:grpSpMkLst>
            <pc:docMk/>
            <pc:sldMk cId="724562713" sldId="256"/>
            <ac:grpSpMk id="37" creationId="{8935AC2B-5913-E847-79DB-95244DC55D26}"/>
          </ac:grpSpMkLst>
        </pc:grpChg>
        <pc:grpChg chg="mod">
          <ac:chgData name="C Musson Staff 8924004" userId="d9193c64-cf79-4910-9b1c-12985e57f543" providerId="ADAL" clId="{8343F76E-AF22-4620-9B80-9C25358F8E16}" dt="2025-07-03T08:01:45.360" v="125"/>
          <ac:grpSpMkLst>
            <pc:docMk/>
            <pc:sldMk cId="724562713" sldId="256"/>
            <ac:grpSpMk id="59" creationId="{C9302334-67E4-79D0-CCDF-4AD254CD4032}"/>
          </ac:grpSpMkLst>
        </pc:grpChg>
        <pc:picChg chg="add mod">
          <ac:chgData name="C Musson Staff 8924004" userId="d9193c64-cf79-4910-9b1c-12985e57f543" providerId="ADAL" clId="{8343F76E-AF22-4620-9B80-9C25358F8E16}" dt="2025-07-03T07:57:54.079" v="6" actId="1076"/>
          <ac:picMkLst>
            <pc:docMk/>
            <pc:sldMk cId="724562713" sldId="256"/>
            <ac:picMk id="3" creationId="{9F8775CD-9AC4-A7BF-E655-72AF2C6EC1EC}"/>
          </ac:picMkLst>
        </pc:picChg>
        <pc:picChg chg="add mod">
          <ac:chgData name="C Musson Staff 8924004" userId="d9193c64-cf79-4910-9b1c-12985e57f543" providerId="ADAL" clId="{8343F76E-AF22-4620-9B80-9C25358F8E16}" dt="2025-07-03T08:02:38.946" v="139" actId="1076"/>
          <ac:picMkLst>
            <pc:docMk/>
            <pc:sldMk cId="724562713" sldId="256"/>
            <ac:picMk id="8" creationId="{25E8FFAA-291C-5C16-ACAB-608D3B20A631}"/>
          </ac:picMkLst>
        </pc:picChg>
        <pc:picChg chg="del mod">
          <ac:chgData name="C Musson Staff 8924004" userId="d9193c64-cf79-4910-9b1c-12985e57f543" providerId="ADAL" clId="{8343F76E-AF22-4620-9B80-9C25358F8E16}" dt="2025-07-03T07:57:55.325" v="7" actId="478"/>
          <ac:picMkLst>
            <pc:docMk/>
            <pc:sldMk cId="724562713" sldId="256"/>
            <ac:picMk id="22" creationId="{353F6DCB-5C73-BB46-D10E-DD9D5FE11603}"/>
          </ac:picMkLst>
        </pc:picChg>
        <pc:cxnChg chg="mod">
          <ac:chgData name="C Musson Staff 8924004" userId="d9193c64-cf79-4910-9b1c-12985e57f543" providerId="ADAL" clId="{8343F76E-AF22-4620-9B80-9C25358F8E16}" dt="2025-07-03T08:01:45.360" v="125"/>
          <ac:cxnSpMkLst>
            <pc:docMk/>
            <pc:sldMk cId="724562713" sldId="256"/>
            <ac:cxnSpMk id="43" creationId="{A6513337-3727-AFB4-7771-1F378DC58187}"/>
          </ac:cxnSpMkLst>
        </pc:cxnChg>
        <pc:cxnChg chg="mod">
          <ac:chgData name="C Musson Staff 8924004" userId="d9193c64-cf79-4910-9b1c-12985e57f543" providerId="ADAL" clId="{8343F76E-AF22-4620-9B80-9C25358F8E16}" dt="2025-07-03T08:01:45.360" v="125"/>
          <ac:cxnSpMkLst>
            <pc:docMk/>
            <pc:sldMk cId="724562713" sldId="256"/>
            <ac:cxnSpMk id="44" creationId="{8B9AE84C-567F-DED8-E5DB-5CA394AEB181}"/>
          </ac:cxnSpMkLst>
        </pc:cxnChg>
        <pc:cxnChg chg="mod">
          <ac:chgData name="C Musson Staff 8924004" userId="d9193c64-cf79-4910-9b1c-12985e57f543" providerId="ADAL" clId="{8343F76E-AF22-4620-9B80-9C25358F8E16}" dt="2025-07-03T08:01:45.360" v="125"/>
          <ac:cxnSpMkLst>
            <pc:docMk/>
            <pc:sldMk cId="724562713" sldId="256"/>
            <ac:cxnSpMk id="49" creationId="{29CB769E-D973-E4BA-318F-7E88F61D3B68}"/>
          </ac:cxnSpMkLst>
        </pc:cxnChg>
        <pc:cxnChg chg="mod">
          <ac:chgData name="C Musson Staff 8924004" userId="d9193c64-cf79-4910-9b1c-12985e57f543" providerId="ADAL" clId="{8343F76E-AF22-4620-9B80-9C25358F8E16}" dt="2025-07-03T08:01:45.360" v="125"/>
          <ac:cxnSpMkLst>
            <pc:docMk/>
            <pc:sldMk cId="724562713" sldId="256"/>
            <ac:cxnSpMk id="50" creationId="{0B829831-76FA-51AD-3A52-BAF6EA4E5D76}"/>
          </ac:cxnSpMkLst>
        </pc:cxnChg>
        <pc:cxnChg chg="mod">
          <ac:chgData name="C Musson Staff 8924004" userId="d9193c64-cf79-4910-9b1c-12985e57f543" providerId="ADAL" clId="{8343F76E-AF22-4620-9B80-9C25358F8E16}" dt="2025-07-03T08:01:45.360" v="125"/>
          <ac:cxnSpMkLst>
            <pc:docMk/>
            <pc:sldMk cId="724562713" sldId="256"/>
            <ac:cxnSpMk id="53" creationId="{C6ADAAD3-C25E-0D17-B016-D0B2FF0A4E01}"/>
          </ac:cxnSpMkLst>
        </pc:cxnChg>
        <pc:cxnChg chg="mod">
          <ac:chgData name="C Musson Staff 8924004" userId="d9193c64-cf79-4910-9b1c-12985e57f543" providerId="ADAL" clId="{8343F76E-AF22-4620-9B80-9C25358F8E16}" dt="2025-07-03T08:01:45.360" v="125"/>
          <ac:cxnSpMkLst>
            <pc:docMk/>
            <pc:sldMk cId="724562713" sldId="256"/>
            <ac:cxnSpMk id="55" creationId="{2F094211-AF44-CC62-0E46-3305158F548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1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1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7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4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6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62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Gi1R5qty66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31667EFD-5C5B-465B-D9D2-08EF733CE7B6}"/>
              </a:ext>
            </a:extLst>
          </p:cNvPr>
          <p:cNvGrpSpPr/>
          <p:nvPr/>
        </p:nvGrpSpPr>
        <p:grpSpPr>
          <a:xfrm>
            <a:off x="0" y="0"/>
            <a:ext cx="4329545" cy="4329545"/>
            <a:chOff x="83130" y="80964"/>
            <a:chExt cx="4329545" cy="432954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0F7A3B-F6AC-A8EC-57D8-FBBFFFFC47D0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A41082B-7E91-102E-DC7E-C2BF59D590A3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462AED-0104-DD09-2695-85FF5FB38B64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FFE3A54-13EB-CDE4-0FD3-A777118DBE14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DFB21DD-9344-C5BB-371A-FE514FC3BCB2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A1484DA-0B58-778F-D342-2BDC02DCC159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D5C8601-F091-AA6E-3B7E-70AB15388B90}"/>
              </a:ext>
            </a:extLst>
          </p:cNvPr>
          <p:cNvGrpSpPr/>
          <p:nvPr/>
        </p:nvGrpSpPr>
        <p:grpSpPr>
          <a:xfrm rot="10800000">
            <a:off x="2528455" y="5576455"/>
            <a:ext cx="4329545" cy="4329545"/>
            <a:chOff x="83130" y="80964"/>
            <a:chExt cx="4329545" cy="432954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190EA8-9AFB-E3A0-B256-1AA4055A7FC6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F396CD-4DBE-575F-6AF4-1C7ACF4928DE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359E1A8-B0B3-E4A0-1A72-390E9E4B6D92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20C7662-5100-7789-EFB0-6218330D988D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276C8C-EDDD-6699-AC9A-21AA49A4D07C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85009FB-92B5-C21C-B220-FC687BE67154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63E13A-BE9D-D6D5-0586-504D77390697}"/>
              </a:ext>
            </a:extLst>
          </p:cNvPr>
          <p:cNvGrpSpPr/>
          <p:nvPr/>
        </p:nvGrpSpPr>
        <p:grpSpPr>
          <a:xfrm>
            <a:off x="380303" y="374409"/>
            <a:ext cx="4916439" cy="1499529"/>
            <a:chOff x="380303" y="374409"/>
            <a:chExt cx="5260011" cy="149952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8BD6458-CAA0-CD1F-EC67-5A37444A45E5}"/>
                </a:ext>
              </a:extLst>
            </p:cNvPr>
            <p:cNvSpPr txBox="1"/>
            <p:nvPr/>
          </p:nvSpPr>
          <p:spPr>
            <a:xfrm>
              <a:off x="380303" y="374409"/>
              <a:ext cx="52600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Exo ExtraBold" pitchFamily="2" charset="0"/>
                </a:rPr>
                <a:t>BTEC Engineering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188C2A-3879-9E21-832A-0DCACE670751}"/>
                </a:ext>
              </a:extLst>
            </p:cNvPr>
            <p:cNvSpPr txBox="1"/>
            <p:nvPr/>
          </p:nvSpPr>
          <p:spPr>
            <a:xfrm>
              <a:off x="1580647" y="765942"/>
              <a:ext cx="394924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The BTEC level 3 engineering course is designed to enable students to experience a wide range of disciplines they would expect to experience within the engineering sector. Students will acquire new knowledge and skills that will provide a natural transition onto either an engineering degree, apprenticeship or degree apprenticeship.</a:t>
              </a:r>
              <a:endParaRPr lang="en-GB" sz="1100" dirty="0">
                <a:latin typeface="Exo" pitchFamily="2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1C84549-E8F9-ED8F-450F-2A720FFAE888}"/>
              </a:ext>
            </a:extLst>
          </p:cNvPr>
          <p:cNvSpPr txBox="1"/>
          <p:nvPr/>
        </p:nvSpPr>
        <p:spPr>
          <a:xfrm>
            <a:off x="494402" y="2023639"/>
            <a:ext cx="3797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Exo ExtraBold" pitchFamily="2" charset="0"/>
              </a:rPr>
              <a:t>BEFORE YOU START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DC5116-FCF4-99D4-6CD8-662EDD524C82}"/>
              </a:ext>
            </a:extLst>
          </p:cNvPr>
          <p:cNvSpPr txBox="1"/>
          <p:nvPr/>
        </p:nvSpPr>
        <p:spPr>
          <a:xfrm>
            <a:off x="322117" y="2350044"/>
            <a:ext cx="394924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Key revision guide: Pearson REVISE BTEC National Engineering revision guide ISBN: 978-1292150284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Equipment Required: Scientific calculator, pens, pencils, highlighters &amp; a folder with dividers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Useful Apps: Fusion 360, AutoCAD, Circuit wizard</a:t>
            </a:r>
            <a:endParaRPr lang="en-GB" sz="900" dirty="0">
              <a:latin typeface="Exo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AECD58-CF10-2F3A-555B-1C136206EB6E}"/>
              </a:ext>
            </a:extLst>
          </p:cNvPr>
          <p:cNvSpPr txBox="1"/>
          <p:nvPr/>
        </p:nvSpPr>
        <p:spPr>
          <a:xfrm>
            <a:off x="442770" y="1821585"/>
            <a:ext cx="12260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002D73"/>
                </a:solidFill>
                <a:latin typeface="Exo" pitchFamily="2" charset="0"/>
              </a:rPr>
              <a:t>Scan for Specification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E4EBF78-387D-3512-153F-C12023A91B37}"/>
              </a:ext>
            </a:extLst>
          </p:cNvPr>
          <p:cNvGrpSpPr/>
          <p:nvPr/>
        </p:nvGrpSpPr>
        <p:grpSpPr>
          <a:xfrm>
            <a:off x="4358648" y="1914846"/>
            <a:ext cx="2559787" cy="2478735"/>
            <a:chOff x="4358648" y="1914846"/>
            <a:chExt cx="2559787" cy="247873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AF4CBA9-4ADC-B076-E7F6-5B9DC6108B68}"/>
                </a:ext>
              </a:extLst>
            </p:cNvPr>
            <p:cNvSpPr/>
            <p:nvPr/>
          </p:nvSpPr>
          <p:spPr>
            <a:xfrm>
              <a:off x="4358648" y="2042075"/>
              <a:ext cx="2141920" cy="2351506"/>
            </a:xfrm>
            <a:prstGeom prst="rect">
              <a:avLst/>
            </a:prstGeom>
            <a:noFill/>
            <a:ln w="1016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472EDC-331D-DACF-08BB-9B473CAB1A5F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LITERACY TASK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346A9C2-750F-B964-F359-45F1060A1598}"/>
                </a:ext>
              </a:extLst>
            </p:cNvPr>
            <p:cNvSpPr txBox="1"/>
            <p:nvPr/>
          </p:nvSpPr>
          <p:spPr>
            <a:xfrm>
              <a:off x="4438343" y="2112947"/>
              <a:ext cx="198252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900" dirty="0">
                <a:latin typeface="Exo" pitchFamily="2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9302334-67E4-79D0-CCDF-4AD254CD4032}"/>
              </a:ext>
            </a:extLst>
          </p:cNvPr>
          <p:cNvGrpSpPr/>
          <p:nvPr/>
        </p:nvGrpSpPr>
        <p:grpSpPr>
          <a:xfrm>
            <a:off x="-37434" y="3414278"/>
            <a:ext cx="6581724" cy="3049437"/>
            <a:chOff x="-34755" y="3436651"/>
            <a:chExt cx="6581724" cy="304943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935AC2B-5913-E847-79DB-95244DC55D26}"/>
                </a:ext>
              </a:extLst>
            </p:cNvPr>
            <p:cNvGrpSpPr/>
            <p:nvPr/>
          </p:nvGrpSpPr>
          <p:grpSpPr>
            <a:xfrm>
              <a:off x="-34755" y="3647112"/>
              <a:ext cx="4366979" cy="2838976"/>
              <a:chOff x="3936698" y="2259781"/>
              <a:chExt cx="4366979" cy="2838976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73B0924-68C2-6B7E-5E6F-0F095869E0A3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KNOW THIS TASK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5C28839-FAEA-0F3F-72E1-67156DE9627D}"/>
                  </a:ext>
                </a:extLst>
              </p:cNvPr>
              <p:cNvSpPr txBox="1"/>
              <p:nvPr/>
            </p:nvSpPr>
            <p:spPr>
              <a:xfrm>
                <a:off x="4432072" y="2259781"/>
                <a:ext cx="3871605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Design and Manufacturing</a:t>
                </a:r>
              </a:p>
              <a:p>
                <a:endParaRPr lang="en-US" sz="900" dirty="0"/>
              </a:p>
              <a:p>
                <a:r>
                  <a:rPr lang="en-US" sz="900" dirty="0"/>
                  <a:t>Design and manufacture your own hand operated Automata that clearly demonstrates the following forms of motion: </a:t>
                </a:r>
              </a:p>
              <a:p>
                <a:r>
                  <a:rPr lang="en-US" sz="900" dirty="0"/>
                  <a:t>• Rotary motion </a:t>
                </a:r>
              </a:p>
              <a:p>
                <a:r>
                  <a:rPr lang="en-US" sz="900" dirty="0"/>
                  <a:t>• Oscillatory motion </a:t>
                </a:r>
              </a:p>
              <a:p>
                <a:r>
                  <a:rPr lang="en-US" sz="900" dirty="0"/>
                  <a:t>• linear motion </a:t>
                </a:r>
              </a:p>
              <a:p>
                <a:r>
                  <a:rPr lang="en-US" sz="900" dirty="0"/>
                  <a:t>• irregular motion </a:t>
                </a:r>
              </a:p>
              <a:p>
                <a:endParaRPr lang="en-US" sz="900" dirty="0"/>
              </a:p>
              <a:p>
                <a:r>
                  <a:rPr lang="en-US" sz="900" dirty="0"/>
                  <a:t>Watch the video linked to the QR code above to help you understand these wonderful creations! </a:t>
                </a:r>
              </a:p>
              <a:p>
                <a:endParaRPr lang="en-US" sz="900" dirty="0"/>
              </a:p>
              <a:p>
                <a:r>
                  <a:rPr lang="en-US" sz="900" dirty="0"/>
                  <a:t>Click the link below to see more complex Automata</a:t>
                </a:r>
              </a:p>
              <a:p>
                <a:r>
                  <a:rPr lang="en-US" sz="900" dirty="0">
                    <a:hlinkClick r:id="rId2"/>
                  </a:rPr>
                  <a:t>Curious Contraptions | Paul Spooner | Exploratorium – YouTube</a:t>
                </a:r>
                <a:endParaRPr lang="en-US" sz="900" dirty="0"/>
              </a:p>
              <a:p>
                <a:endParaRPr lang="en-US" sz="900" dirty="0"/>
              </a:p>
              <a:p>
                <a:r>
                  <a:rPr lang="en-US" sz="900" dirty="0"/>
                  <a:t>Could you show how these forms of motion can be created? </a:t>
                </a:r>
              </a:p>
              <a:p>
                <a:r>
                  <a:rPr lang="en-US" sz="900" dirty="0"/>
                  <a:t>Are you able to construct your own working </a:t>
                </a:r>
              </a:p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6513337-3727-AFB4-7771-1F378DC58187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9AE84C-567F-DED8-E5DB-5CA394AEB1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3866096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9CB769E-D973-E4BA-318F-7E88F61D3B68}"/>
                </a:ext>
              </a:extLst>
            </p:cNvPr>
            <p:cNvCxnSpPr>
              <a:cxnSpLocks/>
            </p:cNvCxnSpPr>
            <p:nvPr/>
          </p:nvCxnSpPr>
          <p:spPr>
            <a:xfrm>
              <a:off x="4133885" y="3436651"/>
              <a:ext cx="0" cy="114797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0B829831-76FA-51AD-3A52-BAF6EA4E5D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6226313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6ADAAD3-C25E-0D17-B016-D0B2FF0A4E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9379" y="4599994"/>
              <a:ext cx="2421189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F094211-AF44-CC62-0E46-3305158F548C}"/>
                </a:ext>
              </a:extLst>
            </p:cNvPr>
            <p:cNvCxnSpPr>
              <a:cxnSpLocks/>
            </p:cNvCxnSpPr>
            <p:nvPr/>
          </p:nvCxnSpPr>
          <p:spPr>
            <a:xfrm>
              <a:off x="6491322" y="4544184"/>
              <a:ext cx="0" cy="187269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5ACBDBD7-CB96-9AAE-6CAD-C714D0140FD3}"/>
              </a:ext>
            </a:extLst>
          </p:cNvPr>
          <p:cNvGrpSpPr/>
          <p:nvPr/>
        </p:nvGrpSpPr>
        <p:grpSpPr>
          <a:xfrm>
            <a:off x="58831" y="6531298"/>
            <a:ext cx="6369576" cy="3046645"/>
            <a:chOff x="-34755" y="3439443"/>
            <a:chExt cx="6369576" cy="3046645"/>
          </a:xfrm>
        </p:grpSpPr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ACA1BCF3-1F5A-30E7-28DE-86022A3ABF37}"/>
                </a:ext>
              </a:extLst>
            </p:cNvPr>
            <p:cNvGrpSpPr/>
            <p:nvPr/>
          </p:nvGrpSpPr>
          <p:grpSpPr>
            <a:xfrm>
              <a:off x="-34755" y="3542463"/>
              <a:ext cx="6260283" cy="2943625"/>
              <a:chOff x="3936698" y="2155132"/>
              <a:chExt cx="6260283" cy="2943625"/>
            </a:xfrm>
          </p:grpSpPr>
          <p:sp>
            <p:nvSpPr>
              <p:cNvPr id="1038" name="TextBox 1037">
                <a:extLst>
                  <a:ext uri="{FF2B5EF4-FFF2-40B4-BE49-F238E27FC236}">
                    <a16:creationId xmlns:a16="http://schemas.microsoft.com/office/drawing/2014/main" id="{E8A914E0-2849-FE8D-DF03-F17D09D966F7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DO THIS TASK</a:t>
                </a:r>
              </a:p>
            </p:txBody>
          </p:sp>
          <p:sp>
            <p:nvSpPr>
              <p:cNvPr id="1039" name="TextBox 1038">
                <a:extLst>
                  <a:ext uri="{FF2B5EF4-FFF2-40B4-BE49-F238E27FC236}">
                    <a16:creationId xmlns:a16="http://schemas.microsoft.com/office/drawing/2014/main" id="{A04AC610-E8A8-6CF2-2EFA-96C8E0B7A682}"/>
                  </a:ext>
                </a:extLst>
              </p:cNvPr>
              <p:cNvSpPr txBox="1"/>
              <p:nvPr/>
            </p:nvSpPr>
            <p:spPr>
              <a:xfrm>
                <a:off x="4387808" y="2155132"/>
                <a:ext cx="58091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1032" name="Straight Connector 1031">
              <a:extLst>
                <a:ext uri="{FF2B5EF4-FFF2-40B4-BE49-F238E27FC236}">
                  <a16:creationId xmlns:a16="http://schemas.microsoft.com/office/drawing/2014/main" id="{51CB70C5-1F9F-B76D-C8BF-B7CB7F2E7DF8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E346D439-8997-CC8B-6EC2-995B6EEED1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6014165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033">
              <a:extLst>
                <a:ext uri="{FF2B5EF4-FFF2-40B4-BE49-F238E27FC236}">
                  <a16:creationId xmlns:a16="http://schemas.microsoft.com/office/drawing/2014/main" id="{92B6EDE5-B654-83E5-C298-7AFAFC5F7F29}"/>
                </a:ext>
              </a:extLst>
            </p:cNvPr>
            <p:cNvCxnSpPr>
              <a:cxnSpLocks/>
            </p:cNvCxnSpPr>
            <p:nvPr/>
          </p:nvCxnSpPr>
          <p:spPr>
            <a:xfrm>
              <a:off x="3616666" y="4569227"/>
              <a:ext cx="0" cy="1835558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4A0AE30F-F505-D13E-DF40-6F2B5D299F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3352593" cy="0"/>
            </a:xfrm>
            <a:prstGeom prst="line">
              <a:avLst/>
            </a:prstGeom>
            <a:ln w="1143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8D489F03-D0B9-4EF8-05DD-94476D25A0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66193" y="4569227"/>
              <a:ext cx="2768628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59D9F6A7-6568-55BC-61FA-E41A16607D95}"/>
                </a:ext>
              </a:extLst>
            </p:cNvPr>
            <p:cNvCxnSpPr>
              <a:cxnSpLocks/>
            </p:cNvCxnSpPr>
            <p:nvPr/>
          </p:nvCxnSpPr>
          <p:spPr>
            <a:xfrm>
              <a:off x="6280174" y="3439443"/>
              <a:ext cx="0" cy="1163343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3" name="Group 1052">
            <a:extLst>
              <a:ext uri="{FF2B5EF4-FFF2-40B4-BE49-F238E27FC236}">
                <a16:creationId xmlns:a16="http://schemas.microsoft.com/office/drawing/2014/main" id="{CF8C79C1-3561-5C58-AE0A-81814D5DD079}"/>
              </a:ext>
            </a:extLst>
          </p:cNvPr>
          <p:cNvGrpSpPr/>
          <p:nvPr/>
        </p:nvGrpSpPr>
        <p:grpSpPr>
          <a:xfrm>
            <a:off x="3814188" y="7627058"/>
            <a:ext cx="2559788" cy="2226104"/>
            <a:chOff x="4358647" y="1914846"/>
            <a:chExt cx="2559788" cy="2226104"/>
          </a:xfrm>
          <a:solidFill>
            <a:schemeClr val="bg1"/>
          </a:solidFill>
        </p:grpSpPr>
        <p:sp>
          <p:nvSpPr>
            <p:cNvPr id="1054" name="Rectangle 1053">
              <a:extLst>
                <a:ext uri="{FF2B5EF4-FFF2-40B4-BE49-F238E27FC236}">
                  <a16:creationId xmlns:a16="http://schemas.microsoft.com/office/drawing/2014/main" id="{CD4231F7-A559-7CE1-0391-4504705292BB}"/>
                </a:ext>
              </a:extLst>
            </p:cNvPr>
            <p:cNvSpPr/>
            <p:nvPr/>
          </p:nvSpPr>
          <p:spPr>
            <a:xfrm>
              <a:off x="4358647" y="2042075"/>
              <a:ext cx="2190455" cy="1634146"/>
            </a:xfrm>
            <a:prstGeom prst="rect">
              <a:avLst/>
            </a:prstGeom>
            <a:grpFill/>
            <a:ln w="1016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55" name="TextBox 1054">
              <a:extLst>
                <a:ext uri="{FF2B5EF4-FFF2-40B4-BE49-F238E27FC236}">
                  <a16:creationId xmlns:a16="http://schemas.microsoft.com/office/drawing/2014/main" id="{F7953BB5-B422-D7AF-6070-27B58B477A24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CAREERS TASK</a:t>
              </a:r>
            </a:p>
          </p:txBody>
        </p:sp>
        <p:sp>
          <p:nvSpPr>
            <p:cNvPr id="1056" name="TextBox 1055">
              <a:extLst>
                <a:ext uri="{FF2B5EF4-FFF2-40B4-BE49-F238E27FC236}">
                  <a16:creationId xmlns:a16="http://schemas.microsoft.com/office/drawing/2014/main" id="{0BB99942-B2D1-85BF-04C3-677F8247F7FB}"/>
                </a:ext>
              </a:extLst>
            </p:cNvPr>
            <p:cNvSpPr txBox="1"/>
            <p:nvPr/>
          </p:nvSpPr>
          <p:spPr>
            <a:xfrm>
              <a:off x="4438343" y="2112947"/>
              <a:ext cx="1982529" cy="13388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latin typeface="Exo" pitchFamily="2" charset="0"/>
                </a:rPr>
                <a:t>Research and </a:t>
              </a:r>
              <a:r>
                <a:rPr lang="en-GB" sz="900" b="1" dirty="0">
                  <a:latin typeface="Exo" pitchFamily="2" charset="0"/>
                </a:rPr>
                <a:t>list 10 </a:t>
              </a:r>
              <a:r>
                <a:rPr lang="en-GB" sz="900" dirty="0">
                  <a:latin typeface="Exo" pitchFamily="2" charset="0"/>
                </a:rPr>
                <a:t>careers in</a:t>
              </a:r>
              <a:endParaRPr lang="en-GB" sz="900" b="1" dirty="0">
                <a:solidFill>
                  <a:srgbClr val="EC008D"/>
                </a:solidFill>
                <a:latin typeface="Exo" pitchFamily="2" charset="0"/>
              </a:endParaRPr>
            </a:p>
            <a:p>
              <a:endParaRPr lang="en-GB" sz="900" dirty="0">
                <a:latin typeface="Exo" pitchFamily="2" charset="0"/>
              </a:endParaRPr>
            </a:p>
            <a:p>
              <a:r>
                <a:rPr lang="en-GB" sz="900" b="1" dirty="0">
                  <a:latin typeface="Exo" pitchFamily="2" charset="0"/>
                </a:rPr>
                <a:t>Choose three </a:t>
              </a:r>
              <a:r>
                <a:rPr lang="en-GB" sz="900" dirty="0">
                  <a:latin typeface="Exo" pitchFamily="2" charset="0"/>
                </a:rPr>
                <a:t>from the list and outline the </a:t>
              </a:r>
              <a:r>
                <a:rPr lang="en-GB" sz="900" b="1" dirty="0">
                  <a:latin typeface="Exo" pitchFamily="2" charset="0"/>
                </a:rPr>
                <a:t>role</a:t>
              </a:r>
              <a:r>
                <a:rPr lang="en-GB" sz="900" dirty="0">
                  <a:latin typeface="Exo" pitchFamily="2" charset="0"/>
                </a:rPr>
                <a:t> and </a:t>
              </a:r>
              <a:r>
                <a:rPr lang="en-GB" sz="900" b="1" dirty="0">
                  <a:latin typeface="Exo" pitchFamily="2" charset="0"/>
                </a:rPr>
                <a:t>expectations</a:t>
              </a:r>
              <a:r>
                <a:rPr lang="en-GB" sz="900" dirty="0">
                  <a:latin typeface="Exo" pitchFamily="2" charset="0"/>
                </a:rPr>
                <a:t> in more detail</a:t>
              </a:r>
            </a:p>
            <a:p>
              <a:endParaRPr lang="en-GB" sz="900" dirty="0">
                <a:latin typeface="Exo" pitchFamily="2" charset="0"/>
              </a:endParaRPr>
            </a:p>
            <a:p>
              <a:r>
                <a:rPr lang="en-GB" sz="900" dirty="0">
                  <a:latin typeface="Exo" pitchFamily="2" charset="0"/>
                </a:rPr>
                <a:t>Review those </a:t>
              </a:r>
              <a:r>
                <a:rPr lang="en-GB" sz="900" b="1" dirty="0">
                  <a:latin typeface="Exo" pitchFamily="2" charset="0"/>
                </a:rPr>
                <a:t>three</a:t>
              </a:r>
              <a:r>
                <a:rPr lang="en-GB" sz="900" dirty="0">
                  <a:latin typeface="Exo" pitchFamily="2" charset="0"/>
                </a:rPr>
                <a:t> to show </a:t>
              </a:r>
              <a:r>
                <a:rPr lang="en-GB" sz="900" b="1" dirty="0">
                  <a:latin typeface="Exo" pitchFamily="2" charset="0"/>
                </a:rPr>
                <a:t>why</a:t>
              </a:r>
              <a:r>
                <a:rPr lang="en-GB" sz="900" dirty="0">
                  <a:latin typeface="Exo" pitchFamily="2" charset="0"/>
                </a:rPr>
                <a:t> you would be interested or suitable for that career</a:t>
              </a:r>
              <a:endParaRPr lang="en-GB" sz="900" b="1" dirty="0">
                <a:solidFill>
                  <a:srgbClr val="EC008D"/>
                </a:solidFill>
                <a:latin typeface="Exo" pitchFamily="2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7DB6460-F8E1-F4F9-64FC-890942BF9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3530" y="55533"/>
            <a:ext cx="1595196" cy="924067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90221F29-E5C2-6C3A-A197-58DCF3EC7F03}"/>
              </a:ext>
            </a:extLst>
          </p:cNvPr>
          <p:cNvSpPr txBox="1"/>
          <p:nvPr/>
        </p:nvSpPr>
        <p:spPr>
          <a:xfrm>
            <a:off x="4414873" y="2065448"/>
            <a:ext cx="2046430" cy="2354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/>
              <a:t>Using key vocabulary is vital at A level. Research the following key terms for the 1st topic and create a glossary. </a:t>
            </a:r>
          </a:p>
          <a:p>
            <a:r>
              <a:rPr lang="en-US" sz="1050" dirty="0"/>
              <a:t>• Coplanar Forces </a:t>
            </a:r>
          </a:p>
          <a:p>
            <a:r>
              <a:rPr lang="en-US" sz="1050" dirty="0"/>
              <a:t>• Stress </a:t>
            </a:r>
          </a:p>
          <a:p>
            <a:r>
              <a:rPr lang="en-US" sz="1050" dirty="0"/>
              <a:t>• Strain </a:t>
            </a:r>
          </a:p>
          <a:p>
            <a:r>
              <a:rPr lang="en-US" sz="1050" dirty="0"/>
              <a:t>• Kirchhoff’s Laws </a:t>
            </a:r>
          </a:p>
          <a:p>
            <a:r>
              <a:rPr lang="en-US" sz="1050" dirty="0"/>
              <a:t>• Rectification </a:t>
            </a:r>
          </a:p>
          <a:p>
            <a:r>
              <a:rPr lang="en-US" sz="1050" dirty="0"/>
              <a:t>• Transformers </a:t>
            </a:r>
          </a:p>
          <a:p>
            <a:r>
              <a:rPr lang="en-US" sz="1050" dirty="0"/>
              <a:t>• Resistance </a:t>
            </a:r>
          </a:p>
          <a:p>
            <a:r>
              <a:rPr lang="en-US" sz="1050" dirty="0"/>
              <a:t>• Impedance Create this glossary electronically so you can add or amend easily.</a:t>
            </a:r>
            <a:endParaRPr lang="en-GB" sz="105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7D4161-482E-3333-1E28-579C486AC4FB}"/>
              </a:ext>
            </a:extLst>
          </p:cNvPr>
          <p:cNvSpPr txBox="1"/>
          <p:nvPr/>
        </p:nvSpPr>
        <p:spPr>
          <a:xfrm>
            <a:off x="568810" y="6596569"/>
            <a:ext cx="57507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Mini Project: Choose a product that interests you. This should be an everyday item that you have at home. It should be something you have easy access to for photography and research reasons. </a:t>
            </a:r>
          </a:p>
          <a:p>
            <a:endParaRPr lang="en-US" sz="900" dirty="0"/>
          </a:p>
          <a:p>
            <a:r>
              <a:rPr lang="en-US" sz="900" dirty="0"/>
              <a:t>1.Take digital camera images of the product and upload onto a power point document. </a:t>
            </a:r>
          </a:p>
          <a:p>
            <a:endParaRPr lang="en-US" sz="900" dirty="0"/>
          </a:p>
          <a:p>
            <a:r>
              <a:rPr lang="en-US" sz="900" dirty="0"/>
              <a:t>2. Mind map how you could improve the product in some way. This should be done by hand in real-time and then scanned or photographed, copied and paste onto your document or attached as a separate sheet.</a:t>
            </a:r>
          </a:p>
          <a:p>
            <a:endParaRPr lang="en-US" sz="900" dirty="0"/>
          </a:p>
          <a:p>
            <a:r>
              <a:rPr lang="en-US" sz="900" dirty="0"/>
              <a:t>3. Produce a concept design sheet of possible improvements. </a:t>
            </a:r>
          </a:p>
          <a:p>
            <a:r>
              <a:rPr lang="en-US" sz="900" dirty="0"/>
              <a:t>(A4 sheet with as many rough sketches you can think of.) </a:t>
            </a:r>
          </a:p>
          <a:p>
            <a:endParaRPr lang="en-US" sz="900" dirty="0"/>
          </a:p>
          <a:p>
            <a:r>
              <a:rPr lang="en-US" sz="900" dirty="0"/>
              <a:t>4. Share your ideas with friends or family and record their </a:t>
            </a:r>
          </a:p>
          <a:p>
            <a:r>
              <a:rPr lang="en-US" sz="900" dirty="0"/>
              <a:t>responses to your suggestions on your document </a:t>
            </a:r>
          </a:p>
          <a:p>
            <a:endParaRPr lang="en-US" sz="900" dirty="0"/>
          </a:p>
          <a:p>
            <a:r>
              <a:rPr lang="en-US" sz="900" dirty="0"/>
              <a:t>5. Evaluate your thoughts and the feedback of others and</a:t>
            </a:r>
          </a:p>
          <a:p>
            <a:r>
              <a:rPr lang="en-US" sz="900" dirty="0"/>
              <a:t> use this to redesign one of your original ideas. </a:t>
            </a:r>
          </a:p>
          <a:p>
            <a:r>
              <a:rPr lang="en-US" sz="900" dirty="0"/>
              <a:t>This should be as follows: </a:t>
            </a:r>
          </a:p>
          <a:p>
            <a:r>
              <a:rPr lang="en-US" sz="900" dirty="0"/>
              <a:t>• A main sketch in 3D </a:t>
            </a:r>
          </a:p>
          <a:p>
            <a:r>
              <a:rPr lang="en-US" sz="900" dirty="0"/>
              <a:t>• Secondary sketches to explain the improvement in detail </a:t>
            </a:r>
          </a:p>
          <a:p>
            <a:r>
              <a:rPr lang="en-US" sz="900" dirty="0"/>
              <a:t>• Annotations to help explain your ideas</a:t>
            </a:r>
            <a:endParaRPr lang="en-GB" sz="900" dirty="0">
              <a:latin typeface="Exo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8775CD-9AC4-A7BF-E655-72AF2C6EC1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061" y="782535"/>
            <a:ext cx="973321" cy="9927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E8FFAA-291C-5C16-ACAB-608D3B20A6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1984" y="4836542"/>
            <a:ext cx="1252208" cy="123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56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A6A6B2464BB8488622082D9E8EE9E9" ma:contentTypeVersion="19" ma:contentTypeDescription="Create a new document." ma:contentTypeScope="" ma:versionID="13489959fc8de012b69ab66ba7815937">
  <xsd:schema xmlns:xsd="http://www.w3.org/2001/XMLSchema" xmlns:xs="http://www.w3.org/2001/XMLSchema" xmlns:p="http://schemas.microsoft.com/office/2006/metadata/properties" xmlns:ns2="9b0906bf-bdfc-4293-92bf-73ff3b8291b9" xmlns:ns3="5cbb70a0-51aa-4b9b-a53b-f039c9636d9a" targetNamespace="http://schemas.microsoft.com/office/2006/metadata/properties" ma:root="true" ma:fieldsID="b9da246e314bb71f7d1e439aa018799a" ns2:_="" ns3:_="">
    <xsd:import namespace="9b0906bf-bdfc-4293-92bf-73ff3b8291b9"/>
    <xsd:import namespace="5cbb70a0-51aa-4b9b-a53b-f039c9636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906bf-bdfc-4293-92bf-73ff3b829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b70a0-51aa-4b9b-a53b-f039c9636d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34733c-e277-4e58-8708-ac268c65452a}" ma:internalName="TaxCatchAll" ma:showField="CatchAllData" ma:web="5cbb70a0-51aa-4b9b-a53b-f039c9636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bb70a0-51aa-4b9b-a53b-f039c9636d9a" xsi:nil="true"/>
    <lcf76f155ced4ddcb4097134ff3c332f xmlns="9b0906bf-bdfc-4293-92bf-73ff3b8291b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42E06B-18E6-445C-91AD-2F8F9BD45AAB}"/>
</file>

<file path=customXml/itemProps2.xml><?xml version="1.0" encoding="utf-8"?>
<ds:datastoreItem xmlns:ds="http://schemas.openxmlformats.org/officeDocument/2006/customXml" ds:itemID="{23EF94F6-44DA-4253-982A-F481BC01C3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F9D4CE-40EE-4082-A031-B0A59F3ED5FA}">
  <ds:schemaRefs>
    <ds:schemaRef ds:uri="http://purl.org/dc/terms/"/>
    <ds:schemaRef ds:uri="http://www.w3.org/XML/1998/namespace"/>
    <ds:schemaRef ds:uri="http://schemas.openxmlformats.org/package/2006/metadata/core-properties"/>
    <ds:schemaRef ds:uri="71b8903e-9aef-44c7-8c8a-6d45baab314a"/>
    <ds:schemaRef ds:uri="http://schemas.microsoft.com/office/2006/metadata/properties"/>
    <ds:schemaRef ds:uri="http://purl.org/dc/elements/1.1/"/>
    <ds:schemaRef ds:uri="http://schemas.microsoft.com/office/2006/documentManagement/types"/>
    <ds:schemaRef ds:uri="2ee2c92a-e15c-4359-b8ec-d3786d4b86e7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143</TotalTime>
  <Words>473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Exo</vt:lpstr>
      <vt:lpstr>Exo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Rivers Staff 8554036</dc:creator>
  <cp:lastModifiedBy>C Musson Staff 8924004</cp:lastModifiedBy>
  <cp:revision>6</cp:revision>
  <dcterms:created xsi:type="dcterms:W3CDTF">2024-05-15T12:53:50Z</dcterms:created>
  <dcterms:modified xsi:type="dcterms:W3CDTF">2025-07-03T08:02:44Z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0x01010055A6A6B2464BB8488622082D9E8EE9E9</vt:lpwstr>
  </property>
  <property fmtid="{D5CDD505-2E9C-101B-9397-08002B2CF9AE}" pid="3" name="MediaServiceImageTags">
    <vt:lpwstr/>
  </property>
</Properties>
</file>