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D"/>
    <a:srgbClr val="002D7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24FC2E-4A1B-9277-2AF0-CB20FC1AFFF1}" v="10" dt="2025-07-03T08:04:08.160"/>
    <p1510:client id="{B6273BF5-5097-4ADE-8C9E-4BCAE51849FB}" v="3" dt="2025-07-03T06:42:52.5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19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 Musson Staff 8924004" userId="S::cmusson@nuast.org::d9193c64-cf79-4910-9b1c-12985e57f543" providerId="AD" clId="Web-{B224FC2E-4A1B-9277-2AF0-CB20FC1AFFF1}"/>
    <pc:docChg chg="modSld">
      <pc:chgData name="C Musson Staff 8924004" userId="S::cmusson@nuast.org::d9193c64-cf79-4910-9b1c-12985e57f543" providerId="AD" clId="Web-{B224FC2E-4A1B-9277-2AF0-CB20FC1AFFF1}" dt="2025-07-03T08:04:04.004" v="3" actId="20577"/>
      <pc:docMkLst>
        <pc:docMk/>
      </pc:docMkLst>
      <pc:sldChg chg="modSp">
        <pc:chgData name="C Musson Staff 8924004" userId="S::cmusson@nuast.org::d9193c64-cf79-4910-9b1c-12985e57f543" providerId="AD" clId="Web-{B224FC2E-4A1B-9277-2AF0-CB20FC1AFFF1}" dt="2025-07-03T08:04:04.004" v="3" actId="20577"/>
        <pc:sldMkLst>
          <pc:docMk/>
          <pc:sldMk cId="724562713" sldId="256"/>
        </pc:sldMkLst>
        <pc:spChg chg="mod">
          <ac:chgData name="C Musson Staff 8924004" userId="S::cmusson@nuast.org::d9193c64-cf79-4910-9b1c-12985e57f543" providerId="AD" clId="Web-{B224FC2E-4A1B-9277-2AF0-CB20FC1AFFF1}" dt="2025-07-03T08:04:04.004" v="3" actId="20577"/>
          <ac:spMkLst>
            <pc:docMk/>
            <pc:sldMk cId="724562713" sldId="256"/>
            <ac:spMk id="21" creationId="{48BD6458-CAA0-CD1F-EC67-5A37444A45E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05331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485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6841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31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76C014E-1A75-4591-8539-5CD44928EC55}" type="datetimeFigureOut">
              <a:rPr lang="en-GB" smtClean="0"/>
              <a:t>03/07/2025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01787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76C014E-1A75-4591-8539-5CD44928EC55}" type="datetimeFigureOut">
              <a:rPr lang="en-GB" smtClean="0"/>
              <a:t>03/07/2025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3111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76C014E-1A75-4591-8539-5CD44928EC55}" type="datetimeFigureOut">
              <a:rPr lang="en-GB" smtClean="0"/>
              <a:t>03/07/2025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40234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76C014E-1A75-4591-8539-5CD44928EC55}" type="datetimeFigureOut">
              <a:rPr lang="en-GB" smtClean="0"/>
              <a:t>03/07/2025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51956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C014E-1A75-4591-8539-5CD44928EC55}" type="datetimeFigureOut">
              <a:rPr lang="en-GB" smtClean="0"/>
              <a:t>03/07/2025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89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03/07/2025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55225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03/07/2025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80562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6C014E-1A75-4591-8539-5CD44928EC55}" type="datetimeFigureOut">
              <a:rPr lang="en-GB" smtClean="0"/>
              <a:t>03/07/2025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5827FC-980E-40CC-B2D0-A5397E53FF37}" type="slidenum">
              <a:rPr lang="en-GB" smtClean="0"/>
              <a:t>‹#›</a:t>
            </a:fld>
            <a:endParaRPr lang="en-GB"/>
          </a:p>
        </p:txBody>
      </p:sp>
    </p:spTree>
    <p:extLst>
      <p:ext uri="{BB962C8B-B14F-4D97-AF65-F5344CB8AC3E}">
        <p14:creationId xmlns:p14="http://schemas.microsoft.com/office/powerpoint/2010/main" val="4184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achettelearning.com/ocr?level=16-19&amp;curriculum=England&amp;subject=Design%2520and%2520Technology%2520and%2520Art&amp;qualification=AS%252FA-level"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31667EFD-5C5B-465B-D9D2-08EF733CE7B6}"/>
              </a:ext>
            </a:extLst>
          </p:cNvPr>
          <p:cNvGrpSpPr/>
          <p:nvPr/>
        </p:nvGrpSpPr>
        <p:grpSpPr>
          <a:xfrm>
            <a:off x="0" y="0"/>
            <a:ext cx="4329545" cy="4329545"/>
            <a:chOff x="83130" y="80964"/>
            <a:chExt cx="4329545" cy="4329545"/>
          </a:xfrm>
        </p:grpSpPr>
        <p:grpSp>
          <p:nvGrpSpPr>
            <p:cNvPr id="10" name="Group 9">
              <a:extLst>
                <a:ext uri="{FF2B5EF4-FFF2-40B4-BE49-F238E27FC236}">
                  <a16:creationId xmlns:a16="http://schemas.microsoft.com/office/drawing/2014/main" id="{BA0F7A3B-F6AC-A8EC-57D8-FBBFFFFC47D0}"/>
                </a:ext>
              </a:extLst>
            </p:cNvPr>
            <p:cNvGrpSpPr/>
            <p:nvPr/>
          </p:nvGrpSpPr>
          <p:grpSpPr>
            <a:xfrm>
              <a:off x="83130" y="80964"/>
              <a:ext cx="4329545" cy="4329545"/>
              <a:chOff x="180109" y="173182"/>
              <a:chExt cx="4329545" cy="4329545"/>
            </a:xfrm>
          </p:grpSpPr>
          <p:sp>
            <p:nvSpPr>
              <p:cNvPr id="6" name="Rectangle 5">
                <a:extLst>
                  <a:ext uri="{FF2B5EF4-FFF2-40B4-BE49-F238E27FC236}">
                    <a16:creationId xmlns:a16="http://schemas.microsoft.com/office/drawing/2014/main" id="{1A41082B-7E91-102E-DC7E-C2BF59D590A3}"/>
                  </a:ext>
                </a:extLst>
              </p:cNvPr>
              <p:cNvSpPr/>
              <p:nvPr/>
            </p:nvSpPr>
            <p:spPr>
              <a:xfrm>
                <a:off x="180109" y="173182"/>
                <a:ext cx="138546" cy="432954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65462AED-0104-DD09-2695-85FF5FB38B64}"/>
                  </a:ext>
                </a:extLst>
              </p:cNvPr>
              <p:cNvSpPr/>
              <p:nvPr/>
            </p:nvSpPr>
            <p:spPr>
              <a:xfrm rot="16200000">
                <a:off x="2275609" y="-1922317"/>
                <a:ext cx="138546" cy="4329545"/>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7FFE3A54-13EB-CDE4-0FD3-A777118DBE14}"/>
                </a:ext>
              </a:extLst>
            </p:cNvPr>
            <p:cNvGrpSpPr/>
            <p:nvPr/>
          </p:nvGrpSpPr>
          <p:grpSpPr>
            <a:xfrm>
              <a:off x="324889" y="316827"/>
              <a:ext cx="2247580" cy="2226103"/>
              <a:chOff x="408016" y="399955"/>
              <a:chExt cx="2247580" cy="2226103"/>
            </a:xfrm>
          </p:grpSpPr>
          <p:sp>
            <p:nvSpPr>
              <p:cNvPr id="9" name="Rectangle 8">
                <a:extLst>
                  <a:ext uri="{FF2B5EF4-FFF2-40B4-BE49-F238E27FC236}">
                    <a16:creationId xmlns:a16="http://schemas.microsoft.com/office/drawing/2014/main" id="{1DFB21DD-9344-C5BB-371A-FE514FC3BCB2}"/>
                  </a:ext>
                </a:extLst>
              </p:cNvPr>
              <p:cNvSpPr/>
              <p:nvPr/>
            </p:nvSpPr>
            <p:spPr>
              <a:xfrm rot="16200000">
                <a:off x="1473273" y="-643824"/>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A1484DA-0B58-778F-D342-2BDC02DCC159}"/>
                  </a:ext>
                </a:extLst>
              </p:cNvPr>
              <p:cNvSpPr/>
              <p:nvPr/>
            </p:nvSpPr>
            <p:spPr>
              <a:xfrm rot="10800000">
                <a:off x="408016" y="399955"/>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4" name="Group 13">
            <a:extLst>
              <a:ext uri="{FF2B5EF4-FFF2-40B4-BE49-F238E27FC236}">
                <a16:creationId xmlns:a16="http://schemas.microsoft.com/office/drawing/2014/main" id="{ED5C8601-F091-AA6E-3B7E-70AB15388B90}"/>
              </a:ext>
            </a:extLst>
          </p:cNvPr>
          <p:cNvGrpSpPr/>
          <p:nvPr/>
        </p:nvGrpSpPr>
        <p:grpSpPr>
          <a:xfrm rot="10800000">
            <a:off x="2528455" y="5576455"/>
            <a:ext cx="4329545" cy="4329545"/>
            <a:chOff x="83130" y="80964"/>
            <a:chExt cx="4329545" cy="4329545"/>
          </a:xfrm>
        </p:grpSpPr>
        <p:grpSp>
          <p:nvGrpSpPr>
            <p:cNvPr id="15" name="Group 14">
              <a:extLst>
                <a:ext uri="{FF2B5EF4-FFF2-40B4-BE49-F238E27FC236}">
                  <a16:creationId xmlns:a16="http://schemas.microsoft.com/office/drawing/2014/main" id="{D8190EA8-9AFB-E3A0-B256-1AA4055A7FC6}"/>
                </a:ext>
              </a:extLst>
            </p:cNvPr>
            <p:cNvGrpSpPr/>
            <p:nvPr/>
          </p:nvGrpSpPr>
          <p:grpSpPr>
            <a:xfrm>
              <a:off x="83130" y="80964"/>
              <a:ext cx="4329545" cy="4329545"/>
              <a:chOff x="180109" y="173182"/>
              <a:chExt cx="4329545" cy="4329545"/>
            </a:xfrm>
          </p:grpSpPr>
          <p:sp>
            <p:nvSpPr>
              <p:cNvPr id="19" name="Rectangle 18">
                <a:extLst>
                  <a:ext uri="{FF2B5EF4-FFF2-40B4-BE49-F238E27FC236}">
                    <a16:creationId xmlns:a16="http://schemas.microsoft.com/office/drawing/2014/main" id="{D5F396CD-4DBE-575F-6AF4-1C7ACF4928DE}"/>
                  </a:ext>
                </a:extLst>
              </p:cNvPr>
              <p:cNvSpPr/>
              <p:nvPr/>
            </p:nvSpPr>
            <p:spPr>
              <a:xfrm>
                <a:off x="180109" y="173182"/>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9359E1A8-B0B3-E4A0-1A72-390E9E4B6D92}"/>
                  </a:ext>
                </a:extLst>
              </p:cNvPr>
              <p:cNvSpPr/>
              <p:nvPr/>
            </p:nvSpPr>
            <p:spPr>
              <a:xfrm rot="16200000">
                <a:off x="2275609" y="-1922317"/>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F20C7662-5100-7789-EFB0-6218330D988D}"/>
                </a:ext>
              </a:extLst>
            </p:cNvPr>
            <p:cNvGrpSpPr/>
            <p:nvPr/>
          </p:nvGrpSpPr>
          <p:grpSpPr>
            <a:xfrm>
              <a:off x="324889" y="316827"/>
              <a:ext cx="2247580" cy="2226103"/>
              <a:chOff x="408016" y="399955"/>
              <a:chExt cx="2247580" cy="2226103"/>
            </a:xfrm>
          </p:grpSpPr>
          <p:sp>
            <p:nvSpPr>
              <p:cNvPr id="17" name="Rectangle 16">
                <a:extLst>
                  <a:ext uri="{FF2B5EF4-FFF2-40B4-BE49-F238E27FC236}">
                    <a16:creationId xmlns:a16="http://schemas.microsoft.com/office/drawing/2014/main" id="{B0276C8C-EDDD-6699-AC9A-21AA49A4D07C}"/>
                  </a:ext>
                </a:extLst>
              </p:cNvPr>
              <p:cNvSpPr/>
              <p:nvPr/>
            </p:nvSpPr>
            <p:spPr>
              <a:xfrm rot="16200000">
                <a:off x="1473273" y="-643824"/>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785009FB-92B5-C21C-B220-FC687BE67154}"/>
                  </a:ext>
                </a:extLst>
              </p:cNvPr>
              <p:cNvSpPr/>
              <p:nvPr/>
            </p:nvSpPr>
            <p:spPr>
              <a:xfrm rot="10800000">
                <a:off x="408016" y="399955"/>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28" name="Group 27">
            <a:extLst>
              <a:ext uri="{FF2B5EF4-FFF2-40B4-BE49-F238E27FC236}">
                <a16:creationId xmlns:a16="http://schemas.microsoft.com/office/drawing/2014/main" id="{1063E13A-BE9D-D6D5-0586-504D77390697}"/>
              </a:ext>
            </a:extLst>
          </p:cNvPr>
          <p:cNvGrpSpPr/>
          <p:nvPr/>
        </p:nvGrpSpPr>
        <p:grpSpPr>
          <a:xfrm>
            <a:off x="380303" y="374409"/>
            <a:ext cx="4916439" cy="1407196"/>
            <a:chOff x="380303" y="374409"/>
            <a:chExt cx="5260011" cy="1407196"/>
          </a:xfrm>
        </p:grpSpPr>
        <p:sp>
          <p:nvSpPr>
            <p:cNvPr id="21" name="TextBox 20">
              <a:extLst>
                <a:ext uri="{FF2B5EF4-FFF2-40B4-BE49-F238E27FC236}">
                  <a16:creationId xmlns:a16="http://schemas.microsoft.com/office/drawing/2014/main" id="{48BD6458-CAA0-CD1F-EC67-5A37444A45E5}"/>
                </a:ext>
              </a:extLst>
            </p:cNvPr>
            <p:cNvSpPr txBox="1"/>
            <p:nvPr/>
          </p:nvSpPr>
          <p:spPr>
            <a:xfrm>
              <a:off x="380303" y="374409"/>
              <a:ext cx="5260011" cy="461665"/>
            </a:xfrm>
            <a:prstGeom prst="rect">
              <a:avLst/>
            </a:prstGeom>
            <a:noFill/>
          </p:spPr>
          <p:txBody>
            <a:bodyPr wrap="square" lIns="91440" tIns="45720" rIns="91440" bIns="45720" rtlCol="0" anchor="t">
              <a:spAutoFit/>
            </a:bodyPr>
            <a:lstStyle/>
            <a:p>
              <a:r>
                <a:rPr lang="en-GB" sz="2400" b="1" dirty="0">
                  <a:latin typeface="Exo ExtraBold"/>
                </a:rPr>
                <a:t>Design Engineering</a:t>
              </a:r>
              <a:endParaRPr lang="en-GB" sz="2400" b="1" dirty="0">
                <a:latin typeface="Exo ExtraBold" pitchFamily="2" charset="0"/>
              </a:endParaRPr>
            </a:p>
          </p:txBody>
        </p:sp>
        <p:sp>
          <p:nvSpPr>
            <p:cNvPr id="24" name="TextBox 23">
              <a:extLst>
                <a:ext uri="{FF2B5EF4-FFF2-40B4-BE49-F238E27FC236}">
                  <a16:creationId xmlns:a16="http://schemas.microsoft.com/office/drawing/2014/main" id="{C5188C2A-3879-9E21-832A-0DCACE670751}"/>
                </a:ext>
              </a:extLst>
            </p:cNvPr>
            <p:cNvSpPr txBox="1"/>
            <p:nvPr/>
          </p:nvSpPr>
          <p:spPr>
            <a:xfrm>
              <a:off x="1580647" y="765942"/>
              <a:ext cx="3949242" cy="1015663"/>
            </a:xfrm>
            <a:prstGeom prst="rect">
              <a:avLst/>
            </a:prstGeom>
            <a:noFill/>
          </p:spPr>
          <p:txBody>
            <a:bodyPr wrap="square" rtlCol="0">
              <a:spAutoFit/>
            </a:bodyPr>
            <a:lstStyle/>
            <a:p>
              <a:r>
                <a:rPr lang="en-US" sz="1200" dirty="0"/>
                <a:t>Our two-year A-Level course assessment is split 50/50 between Examination (2 papers: principles of Design Engineering &amp; problem solving in Design Engineering) and Non Exam Assignment (NEA) student led iterative design project. </a:t>
              </a:r>
              <a:endParaRPr lang="en-GB" sz="1200" dirty="0">
                <a:latin typeface="Exo" pitchFamily="2" charset="0"/>
              </a:endParaRPr>
            </a:p>
          </p:txBody>
        </p:sp>
      </p:grpSp>
      <p:sp>
        <p:nvSpPr>
          <p:cNvPr id="25" name="TextBox 24">
            <a:extLst>
              <a:ext uri="{FF2B5EF4-FFF2-40B4-BE49-F238E27FC236}">
                <a16:creationId xmlns:a16="http://schemas.microsoft.com/office/drawing/2014/main" id="{71C84549-E8F9-ED8F-450F-2A720FFAE888}"/>
              </a:ext>
            </a:extLst>
          </p:cNvPr>
          <p:cNvSpPr txBox="1"/>
          <p:nvPr/>
        </p:nvSpPr>
        <p:spPr>
          <a:xfrm>
            <a:off x="365987" y="1900115"/>
            <a:ext cx="3797539" cy="369332"/>
          </a:xfrm>
          <a:prstGeom prst="rect">
            <a:avLst/>
          </a:prstGeom>
          <a:noFill/>
        </p:spPr>
        <p:txBody>
          <a:bodyPr wrap="square" rtlCol="0">
            <a:spAutoFit/>
          </a:bodyPr>
          <a:lstStyle/>
          <a:p>
            <a:r>
              <a:rPr lang="en-GB" b="1" dirty="0">
                <a:latin typeface="Exo ExtraBold" pitchFamily="2" charset="0"/>
              </a:rPr>
              <a:t>BEFORE YOU START</a:t>
            </a:r>
          </a:p>
        </p:txBody>
      </p:sp>
      <p:sp>
        <p:nvSpPr>
          <p:cNvPr id="26" name="TextBox 25">
            <a:extLst>
              <a:ext uri="{FF2B5EF4-FFF2-40B4-BE49-F238E27FC236}">
                <a16:creationId xmlns:a16="http://schemas.microsoft.com/office/drawing/2014/main" id="{3BDC5116-FCF4-99D4-6CD8-662EDD524C82}"/>
              </a:ext>
            </a:extLst>
          </p:cNvPr>
          <p:cNvSpPr txBox="1"/>
          <p:nvPr/>
        </p:nvSpPr>
        <p:spPr>
          <a:xfrm>
            <a:off x="322117" y="2227709"/>
            <a:ext cx="3949243" cy="923330"/>
          </a:xfrm>
          <a:prstGeom prst="rect">
            <a:avLst/>
          </a:prstGeom>
          <a:noFill/>
        </p:spPr>
        <p:txBody>
          <a:bodyPr wrap="square" rtlCol="0">
            <a:spAutoFit/>
          </a:bodyPr>
          <a:lstStyle/>
          <a:p>
            <a:pPr marL="171450" indent="-171450">
              <a:buFont typeface="Arial" panose="020B0604020202020204" pitchFamily="34" charset="0"/>
              <a:buChar char="•"/>
            </a:pPr>
            <a:r>
              <a:rPr lang="en-US" sz="900" dirty="0"/>
              <a:t>Key textbook to purchase: </a:t>
            </a:r>
          </a:p>
          <a:p>
            <a:pPr marL="171450" indent="-171450">
              <a:buFont typeface="Arial" panose="020B0604020202020204" pitchFamily="34" charset="0"/>
              <a:buChar char="•"/>
            </a:pPr>
            <a:r>
              <a:rPr lang="en-US" sz="900" dirty="0"/>
              <a:t>• OCR AS/A Level Design and Technology (HODDER Education - ISBN9791510402652) </a:t>
            </a:r>
          </a:p>
          <a:p>
            <a:pPr marL="171450" indent="-171450">
              <a:buFont typeface="Arial" panose="020B0604020202020204" pitchFamily="34" charset="0"/>
              <a:buChar char="•"/>
            </a:pPr>
            <a:r>
              <a:rPr lang="en-US" sz="900" dirty="0"/>
              <a:t>• Essential </a:t>
            </a:r>
            <a:r>
              <a:rPr lang="en-US" sz="900" dirty="0" err="1"/>
              <a:t>Maths</a:t>
            </a:r>
            <a:r>
              <a:rPr lang="en-US" sz="900" dirty="0"/>
              <a:t> Skills for AS/A Level D&amp;T (HODDER Education – ISBN9781510417069 </a:t>
            </a:r>
          </a:p>
          <a:p>
            <a:pPr marL="171450" indent="-171450">
              <a:buFont typeface="Arial" panose="020B0604020202020204" pitchFamily="34" charset="0"/>
              <a:buChar char="•"/>
            </a:pPr>
            <a:r>
              <a:rPr lang="en-US" sz="900" dirty="0"/>
              <a:t>Key Website: </a:t>
            </a:r>
            <a:r>
              <a:rPr lang="en-GB" sz="900" dirty="0">
                <a:hlinkClick r:id="rId2"/>
              </a:rPr>
              <a:t>Resources for OCR qualifications | Hachette Learning</a:t>
            </a:r>
            <a:endParaRPr lang="en-GB" sz="900" dirty="0">
              <a:latin typeface="Exo" pitchFamily="2" charset="0"/>
            </a:endParaRPr>
          </a:p>
        </p:txBody>
      </p:sp>
      <p:sp>
        <p:nvSpPr>
          <p:cNvPr id="27" name="TextBox 26">
            <a:extLst>
              <a:ext uri="{FF2B5EF4-FFF2-40B4-BE49-F238E27FC236}">
                <a16:creationId xmlns:a16="http://schemas.microsoft.com/office/drawing/2014/main" id="{D3AECD58-CF10-2F3A-555B-1C136206EB6E}"/>
              </a:ext>
            </a:extLst>
          </p:cNvPr>
          <p:cNvSpPr txBox="1"/>
          <p:nvPr/>
        </p:nvSpPr>
        <p:spPr>
          <a:xfrm>
            <a:off x="442770" y="1821585"/>
            <a:ext cx="1226006" cy="215444"/>
          </a:xfrm>
          <a:prstGeom prst="rect">
            <a:avLst/>
          </a:prstGeom>
          <a:noFill/>
        </p:spPr>
        <p:txBody>
          <a:bodyPr wrap="square" rtlCol="0">
            <a:spAutoFit/>
          </a:bodyPr>
          <a:lstStyle/>
          <a:p>
            <a:pPr algn="ctr"/>
            <a:r>
              <a:rPr lang="en-GB" sz="800" b="1" dirty="0">
                <a:solidFill>
                  <a:srgbClr val="002D73"/>
                </a:solidFill>
                <a:latin typeface="Exo" pitchFamily="2" charset="0"/>
              </a:rPr>
              <a:t>Scan for Specification</a:t>
            </a:r>
          </a:p>
        </p:txBody>
      </p:sp>
      <p:grpSp>
        <p:nvGrpSpPr>
          <p:cNvPr id="36" name="Group 35">
            <a:extLst>
              <a:ext uri="{FF2B5EF4-FFF2-40B4-BE49-F238E27FC236}">
                <a16:creationId xmlns:a16="http://schemas.microsoft.com/office/drawing/2014/main" id="{8E4EBF78-387D-3512-153F-C12023A91B37}"/>
              </a:ext>
            </a:extLst>
          </p:cNvPr>
          <p:cNvGrpSpPr/>
          <p:nvPr/>
        </p:nvGrpSpPr>
        <p:grpSpPr>
          <a:xfrm>
            <a:off x="4358648" y="1914846"/>
            <a:ext cx="2559787" cy="2478735"/>
            <a:chOff x="4358648" y="1914846"/>
            <a:chExt cx="2559787" cy="2478735"/>
          </a:xfrm>
        </p:grpSpPr>
        <p:sp>
          <p:nvSpPr>
            <p:cNvPr id="29" name="Rectangle 28">
              <a:extLst>
                <a:ext uri="{FF2B5EF4-FFF2-40B4-BE49-F238E27FC236}">
                  <a16:creationId xmlns:a16="http://schemas.microsoft.com/office/drawing/2014/main" id="{DAF4CBA9-4ADC-B076-E7F6-5B9DC6108B68}"/>
                </a:ext>
              </a:extLst>
            </p:cNvPr>
            <p:cNvSpPr/>
            <p:nvPr/>
          </p:nvSpPr>
          <p:spPr>
            <a:xfrm>
              <a:off x="4358648" y="2042075"/>
              <a:ext cx="2141920" cy="2351506"/>
            </a:xfrm>
            <a:prstGeom prst="rect">
              <a:avLst/>
            </a:prstGeom>
            <a:noFill/>
            <a:ln w="1016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TextBox 31">
              <a:extLst>
                <a:ext uri="{FF2B5EF4-FFF2-40B4-BE49-F238E27FC236}">
                  <a16:creationId xmlns:a16="http://schemas.microsoft.com/office/drawing/2014/main" id="{BB472EDC-331D-DACF-08BB-9B473CAB1A5F}"/>
                </a:ext>
              </a:extLst>
            </p:cNvPr>
            <p:cNvSpPr txBox="1"/>
            <p:nvPr/>
          </p:nvSpPr>
          <p:spPr>
            <a:xfrm rot="5400000">
              <a:off x="5620717" y="2843232"/>
              <a:ext cx="2226104" cy="369332"/>
            </a:xfrm>
            <a:prstGeom prst="rect">
              <a:avLst/>
            </a:prstGeom>
            <a:noFill/>
          </p:spPr>
          <p:txBody>
            <a:bodyPr wrap="square" rtlCol="0">
              <a:spAutoFit/>
            </a:bodyPr>
            <a:lstStyle/>
            <a:p>
              <a:r>
                <a:rPr lang="en-GB" b="1" dirty="0">
                  <a:latin typeface="Exo ExtraBold" pitchFamily="2" charset="0"/>
                </a:rPr>
                <a:t>LITERACY TASK</a:t>
              </a:r>
            </a:p>
          </p:txBody>
        </p:sp>
        <p:sp>
          <p:nvSpPr>
            <p:cNvPr id="33" name="TextBox 32">
              <a:extLst>
                <a:ext uri="{FF2B5EF4-FFF2-40B4-BE49-F238E27FC236}">
                  <a16:creationId xmlns:a16="http://schemas.microsoft.com/office/drawing/2014/main" id="{3346A9C2-750F-B964-F359-45F1060A1598}"/>
                </a:ext>
              </a:extLst>
            </p:cNvPr>
            <p:cNvSpPr txBox="1"/>
            <p:nvPr/>
          </p:nvSpPr>
          <p:spPr>
            <a:xfrm>
              <a:off x="4438343" y="2112947"/>
              <a:ext cx="1982529" cy="230832"/>
            </a:xfrm>
            <a:prstGeom prst="rect">
              <a:avLst/>
            </a:prstGeom>
            <a:noFill/>
          </p:spPr>
          <p:txBody>
            <a:bodyPr wrap="square" rtlCol="0">
              <a:spAutoFit/>
            </a:bodyPr>
            <a:lstStyle/>
            <a:p>
              <a:endParaRPr lang="en-GB" sz="900" dirty="0">
                <a:latin typeface="Exo" pitchFamily="2" charset="0"/>
              </a:endParaRPr>
            </a:p>
          </p:txBody>
        </p:sp>
      </p:grpSp>
      <p:grpSp>
        <p:nvGrpSpPr>
          <p:cNvPr id="59" name="Group 58">
            <a:extLst>
              <a:ext uri="{FF2B5EF4-FFF2-40B4-BE49-F238E27FC236}">
                <a16:creationId xmlns:a16="http://schemas.microsoft.com/office/drawing/2014/main" id="{C9302334-67E4-79D0-CCDF-4AD254CD4032}"/>
              </a:ext>
            </a:extLst>
          </p:cNvPr>
          <p:cNvGrpSpPr/>
          <p:nvPr/>
        </p:nvGrpSpPr>
        <p:grpSpPr>
          <a:xfrm>
            <a:off x="-37434" y="3414278"/>
            <a:ext cx="6581724" cy="3049437"/>
            <a:chOff x="-34755" y="3436651"/>
            <a:chExt cx="6581724" cy="3049437"/>
          </a:xfrm>
        </p:grpSpPr>
        <p:grpSp>
          <p:nvGrpSpPr>
            <p:cNvPr id="37" name="Group 36">
              <a:extLst>
                <a:ext uri="{FF2B5EF4-FFF2-40B4-BE49-F238E27FC236}">
                  <a16:creationId xmlns:a16="http://schemas.microsoft.com/office/drawing/2014/main" id="{8935AC2B-5913-E847-79DB-95244DC55D26}"/>
                </a:ext>
              </a:extLst>
            </p:cNvPr>
            <p:cNvGrpSpPr/>
            <p:nvPr/>
          </p:nvGrpSpPr>
          <p:grpSpPr>
            <a:xfrm>
              <a:off x="-34755" y="3542463"/>
              <a:ext cx="4075841" cy="2943625"/>
              <a:chOff x="3936698" y="2155132"/>
              <a:chExt cx="4075841" cy="2943625"/>
            </a:xfrm>
          </p:grpSpPr>
          <p:sp>
            <p:nvSpPr>
              <p:cNvPr id="39" name="TextBox 38">
                <a:extLst>
                  <a:ext uri="{FF2B5EF4-FFF2-40B4-BE49-F238E27FC236}">
                    <a16:creationId xmlns:a16="http://schemas.microsoft.com/office/drawing/2014/main" id="{173B0924-68C2-6B7E-5E6F-0F095869E0A3}"/>
                  </a:ext>
                </a:extLst>
              </p:cNvPr>
              <p:cNvSpPr txBox="1"/>
              <p:nvPr/>
            </p:nvSpPr>
            <p:spPr>
              <a:xfrm rot="16200000">
                <a:off x="3008312" y="3801039"/>
                <a:ext cx="2226104" cy="369332"/>
              </a:xfrm>
              <a:prstGeom prst="rect">
                <a:avLst/>
              </a:prstGeom>
              <a:noFill/>
            </p:spPr>
            <p:txBody>
              <a:bodyPr wrap="square" rtlCol="0">
                <a:spAutoFit/>
              </a:bodyPr>
              <a:lstStyle/>
              <a:p>
                <a:r>
                  <a:rPr lang="en-GB" b="1" dirty="0">
                    <a:latin typeface="Exo ExtraBold" pitchFamily="2" charset="0"/>
                  </a:rPr>
                  <a:t>KNOW THIS TASK</a:t>
                </a:r>
              </a:p>
            </p:txBody>
          </p:sp>
          <p:sp>
            <p:nvSpPr>
              <p:cNvPr id="40" name="TextBox 39">
                <a:extLst>
                  <a:ext uri="{FF2B5EF4-FFF2-40B4-BE49-F238E27FC236}">
                    <a16:creationId xmlns:a16="http://schemas.microsoft.com/office/drawing/2014/main" id="{65C28839-FAEA-0F3F-72E1-67156DE9627D}"/>
                  </a:ext>
                </a:extLst>
              </p:cNvPr>
              <p:cNvSpPr txBox="1"/>
              <p:nvPr/>
            </p:nvSpPr>
            <p:spPr>
              <a:xfrm>
                <a:off x="4387808" y="2155132"/>
                <a:ext cx="3624731" cy="1615827"/>
              </a:xfrm>
              <a:prstGeom prst="rect">
                <a:avLst/>
              </a:prstGeom>
              <a:noFill/>
            </p:spPr>
            <p:txBody>
              <a:bodyPr wrap="square" rtlCol="0">
                <a:spAutoFit/>
              </a:bodyPr>
              <a:lstStyle/>
              <a:p>
                <a:r>
                  <a:rPr lang="en-US" sz="900" dirty="0"/>
                  <a:t>Innovators are responsible for making landmark changes in design and processes surrounding them. Examples of these are people such as James Dyson, Jonathon Ives. This task asks you to consider an innovator of your choice, describe their work and challenges they may have faced on their journey to success. (You can use one of the above or one of your own choice) </a:t>
                </a:r>
              </a:p>
              <a:p>
                <a:pPr marL="228600" indent="-228600">
                  <a:buAutoNum type="arabicPeriod"/>
                </a:pPr>
                <a:r>
                  <a:rPr lang="en-US" sz="900" dirty="0"/>
                  <a:t>Provide a definition / description for your chosen innovator (their product, background, training, company etc.) </a:t>
                </a:r>
              </a:p>
              <a:p>
                <a:pPr marL="228600" indent="-228600">
                  <a:buAutoNum type="arabicPeriod"/>
                </a:pPr>
                <a:r>
                  <a:rPr lang="en-US" sz="900" dirty="0"/>
                  <a:t>2. Present images of their work and describe their innovation. </a:t>
                </a:r>
              </a:p>
              <a:p>
                <a:pPr marL="228600" indent="-228600">
                  <a:buAutoNum type="arabicPeriod"/>
                </a:pPr>
                <a:r>
                  <a:rPr lang="en-US" sz="900" dirty="0"/>
                  <a:t>3. Discuss what challenges you think they may have encountered on their journey and why?</a:t>
                </a:r>
                <a:endParaRPr lang="en-GB" sz="900" dirty="0">
                  <a:latin typeface="Exo" pitchFamily="2" charset="0"/>
                </a:endParaRPr>
              </a:p>
            </p:txBody>
          </p:sp>
        </p:grpSp>
        <p:cxnSp>
          <p:nvCxnSpPr>
            <p:cNvPr id="43" name="Straight Connector 42">
              <a:extLst>
                <a:ext uri="{FF2B5EF4-FFF2-40B4-BE49-F238E27FC236}">
                  <a16:creationId xmlns:a16="http://schemas.microsoft.com/office/drawing/2014/main" id="{A6513337-3727-AFB4-7771-1F378DC58187}"/>
                </a:ext>
              </a:extLst>
            </p:cNvPr>
            <p:cNvCxnSpPr>
              <a:cxnSpLocks/>
            </p:cNvCxnSpPr>
            <p:nvPr/>
          </p:nvCxnSpPr>
          <p:spPr>
            <a:xfrm>
              <a:off x="372011" y="3442394"/>
              <a:ext cx="0" cy="2968031"/>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9AE84C-567F-DED8-E5DB-5CA394AEB181}"/>
                </a:ext>
              </a:extLst>
            </p:cNvPr>
            <p:cNvCxnSpPr>
              <a:cxnSpLocks/>
            </p:cNvCxnSpPr>
            <p:nvPr/>
          </p:nvCxnSpPr>
          <p:spPr>
            <a:xfrm flipH="1">
              <a:off x="320656" y="3482352"/>
              <a:ext cx="3866096"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29CB769E-D973-E4BA-318F-7E88F61D3B68}"/>
                </a:ext>
              </a:extLst>
            </p:cNvPr>
            <p:cNvCxnSpPr>
              <a:cxnSpLocks/>
            </p:cNvCxnSpPr>
            <p:nvPr/>
          </p:nvCxnSpPr>
          <p:spPr>
            <a:xfrm>
              <a:off x="4133885" y="3436651"/>
              <a:ext cx="0" cy="114797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B829831-76FA-51AD-3A52-BAF6EA4E5D76}"/>
                </a:ext>
              </a:extLst>
            </p:cNvPr>
            <p:cNvCxnSpPr>
              <a:cxnSpLocks/>
            </p:cNvCxnSpPr>
            <p:nvPr/>
          </p:nvCxnSpPr>
          <p:spPr>
            <a:xfrm flipH="1">
              <a:off x="320656" y="6364161"/>
              <a:ext cx="6226313"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6ADAAD3-C25E-0D17-B016-D0B2FF0A4E01}"/>
                </a:ext>
              </a:extLst>
            </p:cNvPr>
            <p:cNvCxnSpPr>
              <a:cxnSpLocks/>
            </p:cNvCxnSpPr>
            <p:nvPr/>
          </p:nvCxnSpPr>
          <p:spPr>
            <a:xfrm flipH="1">
              <a:off x="4079379" y="4599994"/>
              <a:ext cx="2421189"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F094211-AF44-CC62-0E46-3305158F548C}"/>
                </a:ext>
              </a:extLst>
            </p:cNvPr>
            <p:cNvCxnSpPr>
              <a:cxnSpLocks/>
            </p:cNvCxnSpPr>
            <p:nvPr/>
          </p:nvCxnSpPr>
          <p:spPr>
            <a:xfrm>
              <a:off x="6491322" y="4544184"/>
              <a:ext cx="0" cy="187269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30" name="Group 1029">
            <a:extLst>
              <a:ext uri="{FF2B5EF4-FFF2-40B4-BE49-F238E27FC236}">
                <a16:creationId xmlns:a16="http://schemas.microsoft.com/office/drawing/2014/main" id="{5ACBDBD7-CB96-9AAE-6CAD-C714D0140FD3}"/>
              </a:ext>
            </a:extLst>
          </p:cNvPr>
          <p:cNvGrpSpPr/>
          <p:nvPr/>
        </p:nvGrpSpPr>
        <p:grpSpPr>
          <a:xfrm>
            <a:off x="58831" y="6531298"/>
            <a:ext cx="6369576" cy="3046645"/>
            <a:chOff x="-34755" y="3439443"/>
            <a:chExt cx="6369576" cy="3046645"/>
          </a:xfrm>
        </p:grpSpPr>
        <p:grpSp>
          <p:nvGrpSpPr>
            <p:cNvPr id="1031" name="Group 1030">
              <a:extLst>
                <a:ext uri="{FF2B5EF4-FFF2-40B4-BE49-F238E27FC236}">
                  <a16:creationId xmlns:a16="http://schemas.microsoft.com/office/drawing/2014/main" id="{ACA1BCF3-1F5A-30E7-28DE-86022A3ABF37}"/>
                </a:ext>
              </a:extLst>
            </p:cNvPr>
            <p:cNvGrpSpPr/>
            <p:nvPr/>
          </p:nvGrpSpPr>
          <p:grpSpPr>
            <a:xfrm>
              <a:off x="-34755" y="3542463"/>
              <a:ext cx="6260283" cy="2943625"/>
              <a:chOff x="3936698" y="2155132"/>
              <a:chExt cx="6260283" cy="2943625"/>
            </a:xfrm>
          </p:grpSpPr>
          <p:sp>
            <p:nvSpPr>
              <p:cNvPr id="1038" name="TextBox 1037">
                <a:extLst>
                  <a:ext uri="{FF2B5EF4-FFF2-40B4-BE49-F238E27FC236}">
                    <a16:creationId xmlns:a16="http://schemas.microsoft.com/office/drawing/2014/main" id="{E8A914E0-2849-FE8D-DF03-F17D09D966F7}"/>
                  </a:ext>
                </a:extLst>
              </p:cNvPr>
              <p:cNvSpPr txBox="1"/>
              <p:nvPr/>
            </p:nvSpPr>
            <p:spPr>
              <a:xfrm rot="16200000">
                <a:off x="3008312" y="3801039"/>
                <a:ext cx="2226104" cy="369332"/>
              </a:xfrm>
              <a:prstGeom prst="rect">
                <a:avLst/>
              </a:prstGeom>
              <a:noFill/>
            </p:spPr>
            <p:txBody>
              <a:bodyPr wrap="square" rtlCol="0">
                <a:spAutoFit/>
              </a:bodyPr>
              <a:lstStyle/>
              <a:p>
                <a:r>
                  <a:rPr lang="en-GB" b="1" dirty="0">
                    <a:latin typeface="Exo ExtraBold" pitchFamily="2" charset="0"/>
                  </a:rPr>
                  <a:t>DO THIS TASK</a:t>
                </a:r>
              </a:p>
            </p:txBody>
          </p:sp>
          <p:sp>
            <p:nvSpPr>
              <p:cNvPr id="1039" name="TextBox 1038">
                <a:extLst>
                  <a:ext uri="{FF2B5EF4-FFF2-40B4-BE49-F238E27FC236}">
                    <a16:creationId xmlns:a16="http://schemas.microsoft.com/office/drawing/2014/main" id="{A04AC610-E8A8-6CF2-2EFA-96C8E0B7A682}"/>
                  </a:ext>
                </a:extLst>
              </p:cNvPr>
              <p:cNvSpPr txBox="1"/>
              <p:nvPr/>
            </p:nvSpPr>
            <p:spPr>
              <a:xfrm>
                <a:off x="4387808" y="2155132"/>
                <a:ext cx="5809173" cy="230832"/>
              </a:xfrm>
              <a:prstGeom prst="rect">
                <a:avLst/>
              </a:prstGeom>
              <a:noFill/>
            </p:spPr>
            <p:txBody>
              <a:bodyPr wrap="square" rtlCol="0">
                <a:spAutoFit/>
              </a:bodyPr>
              <a:lstStyle/>
              <a:p>
                <a:endParaRPr lang="en-GB" sz="900" dirty="0">
                  <a:latin typeface="Exo" pitchFamily="2" charset="0"/>
                </a:endParaRPr>
              </a:p>
            </p:txBody>
          </p:sp>
        </p:grpSp>
        <p:cxnSp>
          <p:nvCxnSpPr>
            <p:cNvPr id="1032" name="Straight Connector 1031">
              <a:extLst>
                <a:ext uri="{FF2B5EF4-FFF2-40B4-BE49-F238E27FC236}">
                  <a16:creationId xmlns:a16="http://schemas.microsoft.com/office/drawing/2014/main" id="{51CB70C5-1F9F-B76D-C8BF-B7CB7F2E7DF8}"/>
                </a:ext>
              </a:extLst>
            </p:cNvPr>
            <p:cNvCxnSpPr>
              <a:cxnSpLocks/>
            </p:cNvCxnSpPr>
            <p:nvPr/>
          </p:nvCxnSpPr>
          <p:spPr>
            <a:xfrm>
              <a:off x="372011" y="3442394"/>
              <a:ext cx="0" cy="2968031"/>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E346D439-8997-CC8B-6EC2-995B6EEED1FD}"/>
                </a:ext>
              </a:extLst>
            </p:cNvPr>
            <p:cNvCxnSpPr>
              <a:cxnSpLocks/>
            </p:cNvCxnSpPr>
            <p:nvPr/>
          </p:nvCxnSpPr>
          <p:spPr>
            <a:xfrm flipH="1">
              <a:off x="320656" y="3482352"/>
              <a:ext cx="6014165"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id="{92B6EDE5-B654-83E5-C298-7AFAFC5F7F29}"/>
                </a:ext>
              </a:extLst>
            </p:cNvPr>
            <p:cNvCxnSpPr>
              <a:cxnSpLocks/>
            </p:cNvCxnSpPr>
            <p:nvPr/>
          </p:nvCxnSpPr>
          <p:spPr>
            <a:xfrm>
              <a:off x="3616666" y="4569227"/>
              <a:ext cx="0" cy="1835558"/>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4A0AE30F-F505-D13E-DF40-6F2B5D299F74}"/>
                </a:ext>
              </a:extLst>
            </p:cNvPr>
            <p:cNvCxnSpPr>
              <a:cxnSpLocks/>
            </p:cNvCxnSpPr>
            <p:nvPr/>
          </p:nvCxnSpPr>
          <p:spPr>
            <a:xfrm flipH="1">
              <a:off x="320656" y="6364161"/>
              <a:ext cx="3352593" cy="0"/>
            </a:xfrm>
            <a:prstGeom prst="line">
              <a:avLst/>
            </a:prstGeom>
            <a:ln w="1143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id="{8D489F03-D0B9-4EF8-05DD-94476D25A01C}"/>
                </a:ext>
              </a:extLst>
            </p:cNvPr>
            <p:cNvCxnSpPr>
              <a:cxnSpLocks/>
            </p:cNvCxnSpPr>
            <p:nvPr/>
          </p:nvCxnSpPr>
          <p:spPr>
            <a:xfrm flipH="1">
              <a:off x="3566193" y="4569227"/>
              <a:ext cx="2768628"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id="{59D9F6A7-6568-55BC-61FA-E41A16607D95}"/>
                </a:ext>
              </a:extLst>
            </p:cNvPr>
            <p:cNvCxnSpPr>
              <a:cxnSpLocks/>
            </p:cNvCxnSpPr>
            <p:nvPr/>
          </p:nvCxnSpPr>
          <p:spPr>
            <a:xfrm>
              <a:off x="6280174" y="3439443"/>
              <a:ext cx="0" cy="1163343"/>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1053" name="Group 1052">
            <a:extLst>
              <a:ext uri="{FF2B5EF4-FFF2-40B4-BE49-F238E27FC236}">
                <a16:creationId xmlns:a16="http://schemas.microsoft.com/office/drawing/2014/main" id="{CF8C79C1-3561-5C58-AE0A-81814D5DD079}"/>
              </a:ext>
            </a:extLst>
          </p:cNvPr>
          <p:cNvGrpSpPr/>
          <p:nvPr/>
        </p:nvGrpSpPr>
        <p:grpSpPr>
          <a:xfrm>
            <a:off x="3814188" y="7627058"/>
            <a:ext cx="2559788" cy="2226104"/>
            <a:chOff x="4358647" y="1914846"/>
            <a:chExt cx="2559788" cy="2226104"/>
          </a:xfrm>
          <a:solidFill>
            <a:schemeClr val="bg1"/>
          </a:solidFill>
        </p:grpSpPr>
        <p:sp>
          <p:nvSpPr>
            <p:cNvPr id="1054" name="Rectangle 1053">
              <a:extLst>
                <a:ext uri="{FF2B5EF4-FFF2-40B4-BE49-F238E27FC236}">
                  <a16:creationId xmlns:a16="http://schemas.microsoft.com/office/drawing/2014/main" id="{CD4231F7-A559-7CE1-0391-4504705292BB}"/>
                </a:ext>
              </a:extLst>
            </p:cNvPr>
            <p:cNvSpPr/>
            <p:nvPr/>
          </p:nvSpPr>
          <p:spPr>
            <a:xfrm>
              <a:off x="4358647" y="2042075"/>
              <a:ext cx="2190455" cy="1634146"/>
            </a:xfrm>
            <a:prstGeom prst="rect">
              <a:avLst/>
            </a:prstGeom>
            <a:grpFill/>
            <a:ln w="10160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55" name="TextBox 1054">
              <a:extLst>
                <a:ext uri="{FF2B5EF4-FFF2-40B4-BE49-F238E27FC236}">
                  <a16:creationId xmlns:a16="http://schemas.microsoft.com/office/drawing/2014/main" id="{F7953BB5-B422-D7AF-6070-27B58B477A24}"/>
                </a:ext>
              </a:extLst>
            </p:cNvPr>
            <p:cNvSpPr txBox="1"/>
            <p:nvPr/>
          </p:nvSpPr>
          <p:spPr>
            <a:xfrm rot="5400000">
              <a:off x="5620717" y="2843232"/>
              <a:ext cx="2226104" cy="369332"/>
            </a:xfrm>
            <a:prstGeom prst="rect">
              <a:avLst/>
            </a:prstGeom>
            <a:grpFill/>
          </p:spPr>
          <p:txBody>
            <a:bodyPr wrap="square" rtlCol="0">
              <a:spAutoFit/>
            </a:bodyPr>
            <a:lstStyle/>
            <a:p>
              <a:r>
                <a:rPr lang="en-GB" b="1" dirty="0">
                  <a:latin typeface="Exo ExtraBold" pitchFamily="2" charset="0"/>
                </a:rPr>
                <a:t>CAREERS TASK</a:t>
              </a:r>
            </a:p>
          </p:txBody>
        </p:sp>
        <p:sp>
          <p:nvSpPr>
            <p:cNvPr id="1056" name="TextBox 1055">
              <a:extLst>
                <a:ext uri="{FF2B5EF4-FFF2-40B4-BE49-F238E27FC236}">
                  <a16:creationId xmlns:a16="http://schemas.microsoft.com/office/drawing/2014/main" id="{0BB99942-B2D1-85BF-04C3-677F8247F7FB}"/>
                </a:ext>
              </a:extLst>
            </p:cNvPr>
            <p:cNvSpPr txBox="1"/>
            <p:nvPr/>
          </p:nvSpPr>
          <p:spPr>
            <a:xfrm>
              <a:off x="4438343" y="2112947"/>
              <a:ext cx="1982529" cy="1338828"/>
            </a:xfrm>
            <a:prstGeom prst="rect">
              <a:avLst/>
            </a:prstGeom>
            <a:grpFill/>
          </p:spPr>
          <p:txBody>
            <a:bodyPr wrap="square" rtlCol="0">
              <a:spAutoFit/>
            </a:bodyPr>
            <a:lstStyle/>
            <a:p>
              <a:r>
                <a:rPr lang="en-GB" sz="900" dirty="0">
                  <a:latin typeface="Exo" pitchFamily="2" charset="0"/>
                </a:rPr>
                <a:t>Research and </a:t>
              </a:r>
              <a:r>
                <a:rPr lang="en-GB" sz="900" b="1" dirty="0">
                  <a:latin typeface="Exo" pitchFamily="2" charset="0"/>
                </a:rPr>
                <a:t>list 10 </a:t>
              </a:r>
              <a:r>
                <a:rPr lang="en-GB" sz="900" dirty="0">
                  <a:latin typeface="Exo" pitchFamily="2" charset="0"/>
                </a:rPr>
                <a:t>careers in</a:t>
              </a:r>
              <a:endParaRPr lang="en-GB" sz="900" b="1" dirty="0">
                <a:solidFill>
                  <a:srgbClr val="EC008D"/>
                </a:solidFill>
                <a:latin typeface="Exo" pitchFamily="2" charset="0"/>
              </a:endParaRPr>
            </a:p>
            <a:p>
              <a:endParaRPr lang="en-GB" sz="900" dirty="0">
                <a:latin typeface="Exo" pitchFamily="2" charset="0"/>
              </a:endParaRPr>
            </a:p>
            <a:p>
              <a:r>
                <a:rPr lang="en-GB" sz="900" b="1" dirty="0">
                  <a:latin typeface="Exo" pitchFamily="2" charset="0"/>
                </a:rPr>
                <a:t>Choose three </a:t>
              </a:r>
              <a:r>
                <a:rPr lang="en-GB" sz="900" dirty="0">
                  <a:latin typeface="Exo" pitchFamily="2" charset="0"/>
                </a:rPr>
                <a:t>from the list and outline the </a:t>
              </a:r>
              <a:r>
                <a:rPr lang="en-GB" sz="900" b="1" dirty="0">
                  <a:latin typeface="Exo" pitchFamily="2" charset="0"/>
                </a:rPr>
                <a:t>role</a:t>
              </a:r>
              <a:r>
                <a:rPr lang="en-GB" sz="900" dirty="0">
                  <a:latin typeface="Exo" pitchFamily="2" charset="0"/>
                </a:rPr>
                <a:t> and </a:t>
              </a:r>
              <a:r>
                <a:rPr lang="en-GB" sz="900" b="1" dirty="0">
                  <a:latin typeface="Exo" pitchFamily="2" charset="0"/>
                </a:rPr>
                <a:t>expectations</a:t>
              </a:r>
              <a:r>
                <a:rPr lang="en-GB" sz="900" dirty="0">
                  <a:latin typeface="Exo" pitchFamily="2" charset="0"/>
                </a:rPr>
                <a:t> in more detail</a:t>
              </a:r>
            </a:p>
            <a:p>
              <a:endParaRPr lang="en-GB" sz="900" dirty="0">
                <a:latin typeface="Exo" pitchFamily="2" charset="0"/>
              </a:endParaRPr>
            </a:p>
            <a:p>
              <a:r>
                <a:rPr lang="en-GB" sz="900" dirty="0">
                  <a:latin typeface="Exo" pitchFamily="2" charset="0"/>
                </a:rPr>
                <a:t>Review those </a:t>
              </a:r>
              <a:r>
                <a:rPr lang="en-GB" sz="900" b="1" dirty="0">
                  <a:latin typeface="Exo" pitchFamily="2" charset="0"/>
                </a:rPr>
                <a:t>three</a:t>
              </a:r>
              <a:r>
                <a:rPr lang="en-GB" sz="900" dirty="0">
                  <a:latin typeface="Exo" pitchFamily="2" charset="0"/>
                </a:rPr>
                <a:t> to show </a:t>
              </a:r>
              <a:r>
                <a:rPr lang="en-GB" sz="900" b="1" dirty="0">
                  <a:latin typeface="Exo" pitchFamily="2" charset="0"/>
                </a:rPr>
                <a:t>why</a:t>
              </a:r>
              <a:r>
                <a:rPr lang="en-GB" sz="900" dirty="0">
                  <a:latin typeface="Exo" pitchFamily="2" charset="0"/>
                </a:rPr>
                <a:t> you would be interested or suitable for that career</a:t>
              </a:r>
              <a:endParaRPr lang="en-GB" sz="900" b="1" dirty="0">
                <a:solidFill>
                  <a:srgbClr val="EC008D"/>
                </a:solidFill>
                <a:latin typeface="Exo" pitchFamily="2" charset="0"/>
              </a:endParaRPr>
            </a:p>
          </p:txBody>
        </p:sp>
      </p:grpSp>
      <p:pic>
        <p:nvPicPr>
          <p:cNvPr id="4" name="Picture 3">
            <a:extLst>
              <a:ext uri="{FF2B5EF4-FFF2-40B4-BE49-F238E27FC236}">
                <a16:creationId xmlns:a16="http://schemas.microsoft.com/office/drawing/2014/main" id="{37DB6460-F8E1-F4F9-64FC-890942BF9909}"/>
              </a:ext>
            </a:extLst>
          </p:cNvPr>
          <p:cNvPicPr>
            <a:picLocks noChangeAspect="1"/>
          </p:cNvPicPr>
          <p:nvPr/>
        </p:nvPicPr>
        <p:blipFill>
          <a:blip r:embed="rId3"/>
          <a:stretch>
            <a:fillRect/>
          </a:stretch>
        </p:blipFill>
        <p:spPr>
          <a:xfrm>
            <a:off x="5193530" y="55533"/>
            <a:ext cx="1595196" cy="924067"/>
          </a:xfrm>
          <a:prstGeom prst="rect">
            <a:avLst/>
          </a:prstGeom>
        </p:spPr>
      </p:pic>
      <p:pic>
        <p:nvPicPr>
          <p:cNvPr id="22" name="Picture 21">
            <a:extLst>
              <a:ext uri="{FF2B5EF4-FFF2-40B4-BE49-F238E27FC236}">
                <a16:creationId xmlns:a16="http://schemas.microsoft.com/office/drawing/2014/main" id="{353F6DCB-5C73-BB46-D10E-DD9D5FE11603}"/>
              </a:ext>
            </a:extLst>
          </p:cNvPr>
          <p:cNvPicPr>
            <a:picLocks noChangeAspect="1"/>
          </p:cNvPicPr>
          <p:nvPr/>
        </p:nvPicPr>
        <p:blipFill>
          <a:blip r:embed="rId4"/>
          <a:stretch>
            <a:fillRect/>
          </a:stretch>
        </p:blipFill>
        <p:spPr>
          <a:xfrm>
            <a:off x="483516" y="815182"/>
            <a:ext cx="1018726" cy="1038899"/>
          </a:xfrm>
          <a:prstGeom prst="rect">
            <a:avLst/>
          </a:prstGeom>
        </p:spPr>
      </p:pic>
      <p:sp>
        <p:nvSpPr>
          <p:cNvPr id="31" name="TextBox 30">
            <a:extLst>
              <a:ext uri="{FF2B5EF4-FFF2-40B4-BE49-F238E27FC236}">
                <a16:creationId xmlns:a16="http://schemas.microsoft.com/office/drawing/2014/main" id="{156417F4-DC9B-B438-EB61-2293F039F4F7}"/>
              </a:ext>
            </a:extLst>
          </p:cNvPr>
          <p:cNvSpPr txBox="1"/>
          <p:nvPr/>
        </p:nvSpPr>
        <p:spPr>
          <a:xfrm>
            <a:off x="507061" y="5217701"/>
            <a:ext cx="5750773" cy="923330"/>
          </a:xfrm>
          <a:prstGeom prst="rect">
            <a:avLst/>
          </a:prstGeom>
          <a:noFill/>
        </p:spPr>
        <p:txBody>
          <a:bodyPr wrap="square" rtlCol="0">
            <a:spAutoFit/>
          </a:bodyPr>
          <a:lstStyle/>
          <a:p>
            <a:r>
              <a:rPr lang="en-US" sz="900" dirty="0"/>
              <a:t>Designer/Engineers: </a:t>
            </a:r>
          </a:p>
          <a:p>
            <a:r>
              <a:rPr lang="en-US" sz="900" dirty="0"/>
              <a:t>It is crucial to look back at design to understand where ideas have originated from to aid moving them forward. This task ask you to look at a particular designer/Engineer to help build this understanding. </a:t>
            </a:r>
          </a:p>
          <a:p>
            <a:pPr marL="228600" indent="-228600">
              <a:buAutoNum type="alphaLcParenR"/>
            </a:pPr>
            <a:r>
              <a:rPr lang="en-US" sz="900" dirty="0"/>
              <a:t>Provide a definition / descripting for your chosen Designer/Engineer</a:t>
            </a:r>
          </a:p>
          <a:p>
            <a:pPr marL="228600" indent="-228600">
              <a:buAutoNum type="alphaLcParenR"/>
            </a:pPr>
            <a:r>
              <a:rPr lang="en-US" sz="900" dirty="0"/>
              <a:t>b) Create a document that includes: images of the products, reference the person, the date produced, materials and construction etc.</a:t>
            </a:r>
            <a:endParaRPr lang="en-GB" sz="900" dirty="0">
              <a:latin typeface="Exo" pitchFamily="2" charset="0"/>
            </a:endParaRPr>
          </a:p>
        </p:txBody>
      </p:sp>
      <p:sp>
        <p:nvSpPr>
          <p:cNvPr id="35" name="TextBox 34">
            <a:extLst>
              <a:ext uri="{FF2B5EF4-FFF2-40B4-BE49-F238E27FC236}">
                <a16:creationId xmlns:a16="http://schemas.microsoft.com/office/drawing/2014/main" id="{90221F29-E5C2-6C3A-A197-58DCF3EC7F03}"/>
              </a:ext>
            </a:extLst>
          </p:cNvPr>
          <p:cNvSpPr txBox="1"/>
          <p:nvPr/>
        </p:nvSpPr>
        <p:spPr>
          <a:xfrm>
            <a:off x="4445935" y="2225404"/>
            <a:ext cx="2046430" cy="1869743"/>
          </a:xfrm>
          <a:prstGeom prst="rect">
            <a:avLst/>
          </a:prstGeom>
          <a:noFill/>
        </p:spPr>
        <p:txBody>
          <a:bodyPr wrap="square">
            <a:spAutoFit/>
          </a:bodyPr>
          <a:lstStyle/>
          <a:p>
            <a:r>
              <a:rPr lang="en-US" sz="1050" dirty="0"/>
              <a:t>News Log: </a:t>
            </a:r>
          </a:p>
          <a:p>
            <a:endParaRPr lang="en-US" sz="1050" dirty="0"/>
          </a:p>
          <a:p>
            <a:r>
              <a:rPr lang="en-US" sz="1050" dirty="0"/>
              <a:t>Check the News on a regular basis and keep a record of story’s and issues that relate to the design industry. You can do this by cutting and pasting the link onto a document and labelling. Story’s might relate to manufacturing, the environment, new technology, the economy etc.</a:t>
            </a:r>
            <a:endParaRPr lang="en-GB" sz="1050" dirty="0"/>
          </a:p>
        </p:txBody>
      </p:sp>
      <p:sp>
        <p:nvSpPr>
          <p:cNvPr id="38" name="TextBox 37">
            <a:extLst>
              <a:ext uri="{FF2B5EF4-FFF2-40B4-BE49-F238E27FC236}">
                <a16:creationId xmlns:a16="http://schemas.microsoft.com/office/drawing/2014/main" id="{F17D4161-482E-3333-1E28-579C486AC4FB}"/>
              </a:ext>
            </a:extLst>
          </p:cNvPr>
          <p:cNvSpPr txBox="1"/>
          <p:nvPr/>
        </p:nvSpPr>
        <p:spPr>
          <a:xfrm>
            <a:off x="568810" y="6596569"/>
            <a:ext cx="5750773" cy="2862322"/>
          </a:xfrm>
          <a:prstGeom prst="rect">
            <a:avLst/>
          </a:prstGeom>
          <a:noFill/>
        </p:spPr>
        <p:txBody>
          <a:bodyPr wrap="square" rtlCol="0">
            <a:spAutoFit/>
          </a:bodyPr>
          <a:lstStyle/>
          <a:p>
            <a:r>
              <a:rPr lang="en-US" sz="900" dirty="0"/>
              <a:t>Mini Project: Choose a product that interests you. This should be an everyday item that you have at home. It should be something you have easy access to for photography and research reasons. </a:t>
            </a:r>
          </a:p>
          <a:p>
            <a:endParaRPr lang="en-US" sz="900" dirty="0"/>
          </a:p>
          <a:p>
            <a:r>
              <a:rPr lang="en-US" sz="900" dirty="0"/>
              <a:t>1.Take digital camera images of the product and upload onto a power point document. </a:t>
            </a:r>
          </a:p>
          <a:p>
            <a:endParaRPr lang="en-US" sz="900" dirty="0"/>
          </a:p>
          <a:p>
            <a:r>
              <a:rPr lang="en-US" sz="900" dirty="0"/>
              <a:t>2. Mind map how you could improve the product in some way. This should be done by hand in real-time and then scanned or photographed, copied and paste onto your document or attached as a separate sheet.</a:t>
            </a:r>
          </a:p>
          <a:p>
            <a:endParaRPr lang="en-US" sz="900" dirty="0"/>
          </a:p>
          <a:p>
            <a:r>
              <a:rPr lang="en-US" sz="900" dirty="0"/>
              <a:t>3. Produce a concept design sheet of possible improvements. </a:t>
            </a:r>
          </a:p>
          <a:p>
            <a:r>
              <a:rPr lang="en-US" sz="900" dirty="0"/>
              <a:t>(A4 sheet with as many rough sketches you can think of.) </a:t>
            </a:r>
          </a:p>
          <a:p>
            <a:endParaRPr lang="en-US" sz="900" dirty="0"/>
          </a:p>
          <a:p>
            <a:r>
              <a:rPr lang="en-US" sz="900" dirty="0"/>
              <a:t>4. Share your ideas with friends or family and record their </a:t>
            </a:r>
          </a:p>
          <a:p>
            <a:r>
              <a:rPr lang="en-US" sz="900" dirty="0"/>
              <a:t>responses to your suggestions on your document </a:t>
            </a:r>
          </a:p>
          <a:p>
            <a:endParaRPr lang="en-US" sz="900" dirty="0"/>
          </a:p>
          <a:p>
            <a:r>
              <a:rPr lang="en-US" sz="900" dirty="0"/>
              <a:t>5. Evaluate your thoughts and the feedback of others and</a:t>
            </a:r>
          </a:p>
          <a:p>
            <a:r>
              <a:rPr lang="en-US" sz="900" dirty="0"/>
              <a:t> use this to redesign one of your original ideas. </a:t>
            </a:r>
          </a:p>
          <a:p>
            <a:r>
              <a:rPr lang="en-US" sz="900" dirty="0"/>
              <a:t>This should be as follows: </a:t>
            </a:r>
          </a:p>
          <a:p>
            <a:r>
              <a:rPr lang="en-US" sz="900" dirty="0"/>
              <a:t>• A main sketch in 3D </a:t>
            </a:r>
          </a:p>
          <a:p>
            <a:r>
              <a:rPr lang="en-US" sz="900" dirty="0"/>
              <a:t>• Secondary sketches to explain the improvement in detail </a:t>
            </a:r>
          </a:p>
          <a:p>
            <a:r>
              <a:rPr lang="en-US" sz="900" dirty="0"/>
              <a:t>• Annotations to help explain your ideas</a:t>
            </a:r>
            <a:endParaRPr lang="en-GB" sz="900" dirty="0">
              <a:latin typeface="Exo" pitchFamily="2" charset="0"/>
            </a:endParaRPr>
          </a:p>
        </p:txBody>
      </p:sp>
    </p:spTree>
    <p:extLst>
      <p:ext uri="{BB962C8B-B14F-4D97-AF65-F5344CB8AC3E}">
        <p14:creationId xmlns:p14="http://schemas.microsoft.com/office/powerpoint/2010/main" val="7245627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cbb70a0-51aa-4b9b-a53b-f039c9636d9a" xsi:nil="true"/>
    <lcf76f155ced4ddcb4097134ff3c332f xmlns="9b0906bf-bdfc-4293-92bf-73ff3b8291b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5A6A6B2464BB8488622082D9E8EE9E9" ma:contentTypeVersion="19" ma:contentTypeDescription="Create a new document." ma:contentTypeScope="" ma:versionID="13489959fc8de012b69ab66ba7815937">
  <xsd:schema xmlns:xsd="http://www.w3.org/2001/XMLSchema" xmlns:xs="http://www.w3.org/2001/XMLSchema" xmlns:p="http://schemas.microsoft.com/office/2006/metadata/properties" xmlns:ns2="9b0906bf-bdfc-4293-92bf-73ff3b8291b9" xmlns:ns3="5cbb70a0-51aa-4b9b-a53b-f039c9636d9a" targetNamespace="http://schemas.microsoft.com/office/2006/metadata/properties" ma:root="true" ma:fieldsID="b9da246e314bb71f7d1e439aa018799a" ns2:_="" ns3:_="">
    <xsd:import namespace="9b0906bf-bdfc-4293-92bf-73ff3b8291b9"/>
    <xsd:import namespace="5cbb70a0-51aa-4b9b-a53b-f039c9636d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0906bf-bdfc-4293-92bf-73ff3b8291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9725bcc-4bff-48db-9f33-da411d5cb4a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b70a0-51aa-4b9b-a53b-f039c9636d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34733c-e277-4e58-8708-ac268c65452a}" ma:internalName="TaxCatchAll" ma:showField="CatchAllData" ma:web="5cbb70a0-51aa-4b9b-a53b-f039c9636d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F9D4CE-40EE-4082-A031-B0A59F3ED5FA}">
  <ds:schemaRefs>
    <ds:schemaRef ds:uri="http://purl.org/dc/elements/1.1/"/>
    <ds:schemaRef ds:uri="http://schemas.microsoft.com/office/2006/documentManagement/types"/>
    <ds:schemaRef ds:uri="2ee2c92a-e15c-4359-b8ec-d3786d4b86e7"/>
    <ds:schemaRef ds:uri="http://schemas.microsoft.com/office/2006/metadata/properties"/>
    <ds:schemaRef ds:uri="http://schemas.openxmlformats.org/package/2006/metadata/core-properties"/>
    <ds:schemaRef ds:uri="http://schemas.microsoft.com/office/infopath/2007/PartnerControls"/>
    <ds:schemaRef ds:uri="71b8903e-9aef-44c7-8c8a-6d45baab314a"/>
    <ds:schemaRef ds:uri="http://www.w3.org/XML/1998/namespace"/>
    <ds:schemaRef ds:uri="http://purl.org/dc/dcmitype/"/>
    <ds:schemaRef ds:uri="http://purl.org/dc/terms/"/>
    <ds:schemaRef ds:uri="5cbb70a0-51aa-4b9b-a53b-f039c9636d9a"/>
    <ds:schemaRef ds:uri="9b0906bf-bdfc-4293-92bf-73ff3b8291b9"/>
  </ds:schemaRefs>
</ds:datastoreItem>
</file>

<file path=customXml/itemProps2.xml><?xml version="1.0" encoding="utf-8"?>
<ds:datastoreItem xmlns:ds="http://schemas.openxmlformats.org/officeDocument/2006/customXml" ds:itemID="{A267022E-1D72-40DF-99C5-DDB4A33F7E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0906bf-bdfc-4293-92bf-73ff3b8291b9"/>
    <ds:schemaRef ds:uri="5cbb70a0-51aa-4b9b-a53b-f039c9636d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EF94F6-44DA-4253-982A-F481BC01C3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137</TotalTime>
  <Words>580</Words>
  <Application>Microsoft Office PowerPoint</Application>
  <PresentationFormat>A4 Paper (210x297 mm)</PresentationFormat>
  <Paragraphs>46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Rivers Staff 8554036</dc:creator>
  <cp:lastModifiedBy>C Musson Staff 8924004</cp:lastModifiedBy>
  <cp:revision>9</cp:revision>
  <dcterms:created xsi:type="dcterms:W3CDTF">2024-05-15T12:53:50Z</dcterms:created>
  <dcterms:modified xsi:type="dcterms:W3CDTF">2025-07-03T08:04:11Z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0x01010055A6A6B2464BB8488622082D9E8EE9E9</vt:lpwstr>
  </property>
  <property fmtid="{D5CDD505-2E9C-101B-9397-08002B2CF9AE}" pid="3" name="MediaServiceImageTags">
    <vt:lpwstr/>
  </property>
</Properties>
</file>