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D"/>
    <a:srgbClr val="002D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BA5ED-AD6B-42C7-8941-24E26B390D74}" v="8" dt="2025-07-02T07:57:30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rown Staff 8924004" userId="a918092c-01e0-48ef-804d-97b9cf5ddae0" providerId="ADAL" clId="{DFFBA5ED-AD6B-42C7-8941-24E26B390D74}"/>
    <pc:docChg chg="undo custSel modSld">
      <pc:chgData name="M Brown Staff 8924004" userId="a918092c-01e0-48ef-804d-97b9cf5ddae0" providerId="ADAL" clId="{DFFBA5ED-AD6B-42C7-8941-24E26B390D74}" dt="2025-07-02T07:57:49.547" v="470" actId="1076"/>
      <pc:docMkLst>
        <pc:docMk/>
      </pc:docMkLst>
      <pc:sldChg chg="addSp delSp modSp mod">
        <pc:chgData name="M Brown Staff 8924004" userId="a918092c-01e0-48ef-804d-97b9cf5ddae0" providerId="ADAL" clId="{DFFBA5ED-AD6B-42C7-8941-24E26B390D74}" dt="2025-07-02T07:57:49.547" v="470" actId="1076"/>
        <pc:sldMkLst>
          <pc:docMk/>
          <pc:sldMk cId="724562713" sldId="256"/>
        </pc:sldMkLst>
        <pc:spChg chg="add mod">
          <ac:chgData name="M Brown Staff 8924004" userId="a918092c-01e0-48ef-804d-97b9cf5ddae0" providerId="ADAL" clId="{DFFBA5ED-AD6B-42C7-8941-24E26B390D74}" dt="2025-07-02T07:47:55.597" v="289" actId="20577"/>
          <ac:spMkLst>
            <pc:docMk/>
            <pc:sldMk cId="724562713" sldId="256"/>
            <ac:spMk id="22" creationId="{6C199B67-40EC-ABC0-0130-E69DD306CFAA}"/>
          </ac:spMkLst>
        </pc:spChg>
        <pc:spChg chg="mod">
          <ac:chgData name="M Brown Staff 8924004" userId="a918092c-01e0-48ef-804d-97b9cf5ddae0" providerId="ADAL" clId="{DFFBA5ED-AD6B-42C7-8941-24E26B390D74}" dt="2025-07-02T07:49:30.482" v="334" actId="20577"/>
          <ac:spMkLst>
            <pc:docMk/>
            <pc:sldMk cId="724562713" sldId="256"/>
            <ac:spMk id="24" creationId="{C5188C2A-3879-9E21-832A-0DCACE670751}"/>
          </ac:spMkLst>
        </pc:spChg>
        <pc:spChg chg="del">
          <ac:chgData name="M Brown Staff 8924004" userId="a918092c-01e0-48ef-804d-97b9cf5ddae0" providerId="ADAL" clId="{DFFBA5ED-AD6B-42C7-8941-24E26B390D74}" dt="2025-07-02T07:51:40.710" v="352" actId="478"/>
          <ac:spMkLst>
            <pc:docMk/>
            <pc:sldMk cId="724562713" sldId="256"/>
            <ac:spMk id="25" creationId="{71C84549-E8F9-ED8F-450F-2A720FFAE888}"/>
          </ac:spMkLst>
        </pc:spChg>
        <pc:spChg chg="mod">
          <ac:chgData name="M Brown Staff 8924004" userId="a918092c-01e0-48ef-804d-97b9cf5ddae0" providerId="ADAL" clId="{DFFBA5ED-AD6B-42C7-8941-24E26B390D74}" dt="2025-07-02T07:57:49.547" v="470" actId="1076"/>
          <ac:spMkLst>
            <pc:docMk/>
            <pc:sldMk cId="724562713" sldId="256"/>
            <ac:spMk id="26" creationId="{3BDC5116-FCF4-99D4-6CD8-662EDD524C82}"/>
          </ac:spMkLst>
        </pc:spChg>
        <pc:spChg chg="add mod">
          <ac:chgData name="M Brown Staff 8924004" userId="a918092c-01e0-48ef-804d-97b9cf5ddae0" providerId="ADAL" clId="{DFFBA5ED-AD6B-42C7-8941-24E26B390D74}" dt="2025-07-02T07:48:47.889" v="308" actId="20577"/>
          <ac:spMkLst>
            <pc:docMk/>
            <pc:sldMk cId="724562713" sldId="256"/>
            <ac:spMk id="30" creationId="{BD7CF8C6-0774-3E69-02FB-D748613F45D4}"/>
          </ac:spMkLst>
        </pc:spChg>
        <pc:spChg chg="mod">
          <ac:chgData name="M Brown Staff 8924004" userId="a918092c-01e0-48ef-804d-97b9cf5ddae0" providerId="ADAL" clId="{DFFBA5ED-AD6B-42C7-8941-24E26B390D74}" dt="2025-07-02T07:46:02.980" v="241" actId="20577"/>
          <ac:spMkLst>
            <pc:docMk/>
            <pc:sldMk cId="724562713" sldId="256"/>
            <ac:spMk id="40" creationId="{65C28839-FAEA-0F3F-72E1-67156DE962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7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6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014E-1A75-4591-8539-5CD44928EC55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2u.net/economics/store/selections/aqa-a-level-economics-core-teaching-resources" TargetMode="External"/><Relationship Id="rId2" Type="http://schemas.openxmlformats.org/officeDocument/2006/relationships/hyperlink" Target="https://www.hachettelearning.com/economics/aqa-a-level-economics-fifth-edit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youtube.com/@EconplusD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667EFD-5C5B-465B-D9D2-08EF733CE7B6}"/>
              </a:ext>
            </a:extLst>
          </p:cNvPr>
          <p:cNvGrpSpPr/>
          <p:nvPr/>
        </p:nvGrpSpPr>
        <p:grpSpPr>
          <a:xfrm>
            <a:off x="0" y="0"/>
            <a:ext cx="4329545" cy="4329545"/>
            <a:chOff x="83130" y="80964"/>
            <a:chExt cx="4329545" cy="43295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0F7A3B-F6AC-A8EC-57D8-FBBFFFFC47D0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A41082B-7E91-102E-DC7E-C2BF59D590A3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462AED-0104-DD09-2695-85FF5FB38B64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FFE3A54-13EB-CDE4-0FD3-A777118DBE14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DFB21DD-9344-C5BB-371A-FE514FC3BCB2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1484DA-0B58-778F-D342-2BDC02DCC159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5C8601-F091-AA6E-3B7E-70AB15388B90}"/>
              </a:ext>
            </a:extLst>
          </p:cNvPr>
          <p:cNvGrpSpPr/>
          <p:nvPr/>
        </p:nvGrpSpPr>
        <p:grpSpPr>
          <a:xfrm rot="10800000">
            <a:off x="2528455" y="5576455"/>
            <a:ext cx="4329545" cy="4329545"/>
            <a:chOff x="83130" y="80964"/>
            <a:chExt cx="4329545" cy="432954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190EA8-9AFB-E3A0-B256-1AA4055A7FC6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F396CD-4DBE-575F-6AF4-1C7ACF4928DE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359E1A8-B0B3-E4A0-1A72-390E9E4B6D92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20C7662-5100-7789-EFB0-6218330D988D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276C8C-EDDD-6699-AC9A-21AA49A4D07C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85009FB-92B5-C21C-B220-FC687BE67154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63E13A-BE9D-D6D5-0586-504D77390697}"/>
              </a:ext>
            </a:extLst>
          </p:cNvPr>
          <p:cNvGrpSpPr/>
          <p:nvPr/>
        </p:nvGrpSpPr>
        <p:grpSpPr>
          <a:xfrm>
            <a:off x="380303" y="374409"/>
            <a:ext cx="4968614" cy="976630"/>
            <a:chOff x="380303" y="374409"/>
            <a:chExt cx="5315832" cy="97663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BD6458-CAA0-CD1F-EC67-5A37444A45E5}"/>
                </a:ext>
              </a:extLst>
            </p:cNvPr>
            <p:cNvSpPr txBox="1"/>
            <p:nvPr/>
          </p:nvSpPr>
          <p:spPr>
            <a:xfrm>
              <a:off x="380303" y="374409"/>
              <a:ext cx="5260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Exo ExtraBold" pitchFamily="2" charset="0"/>
                </a:rPr>
                <a:t>ECONOMICS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188C2A-3879-9E21-832A-0DCACE670751}"/>
                </a:ext>
              </a:extLst>
            </p:cNvPr>
            <p:cNvSpPr txBox="1"/>
            <p:nvPr/>
          </p:nvSpPr>
          <p:spPr>
            <a:xfrm>
              <a:off x="1746893" y="704708"/>
              <a:ext cx="3949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Exo" pitchFamily="2" charset="0"/>
                </a:rPr>
                <a:t>Across the two years, you will explore both Microeconomics and Macroeconomics, evaluating key theories and their application to the real world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116-FCF4-99D4-6CD8-662EDD524C82}"/>
              </a:ext>
            </a:extLst>
          </p:cNvPr>
          <p:cNvSpPr txBox="1"/>
          <p:nvPr/>
        </p:nvSpPr>
        <p:spPr>
          <a:xfrm>
            <a:off x="454734" y="2115328"/>
            <a:ext cx="39492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textbook: </a:t>
            </a:r>
          </a:p>
          <a:p>
            <a:r>
              <a:rPr lang="en-US" sz="1000" dirty="0">
                <a:latin typeface="Exo" pitchFamily="2" charset="0"/>
                <a:hlinkClick r:id="rId2"/>
              </a:rPr>
              <a:t>Aqa-a-level-economics-fifth-edition</a:t>
            </a:r>
            <a:endParaRPr lang="en-US" sz="1000" dirty="0">
              <a:latin typeface="Exo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resources</a:t>
            </a:r>
            <a:r>
              <a:rPr lang="en-US" sz="1000" dirty="0">
                <a:latin typeface="Exo" pitchFamily="2" charset="0"/>
              </a:rPr>
              <a:t>:</a:t>
            </a:r>
          </a:p>
          <a:p>
            <a:r>
              <a:rPr lang="en-US" sz="1000" b="1" dirty="0">
                <a:latin typeface="Exo" pitchFamily="2" charset="0"/>
                <a:hlinkClick r:id="rId3"/>
              </a:rPr>
              <a:t>Tutor2u Aqa A level Economics </a:t>
            </a:r>
            <a:endParaRPr lang="en-US" sz="1000" b="1" dirty="0">
              <a:latin typeface="Exo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websites: </a:t>
            </a:r>
          </a:p>
          <a:p>
            <a:r>
              <a:rPr lang="en-US" sz="1000" dirty="0">
                <a:latin typeface="Exo" pitchFamily="2" charset="0"/>
                <a:hlinkClick r:id="rId4"/>
              </a:rPr>
              <a:t>https://www.youtube.com/@EconplusDal</a:t>
            </a:r>
            <a:endParaRPr lang="en-US" sz="1000" dirty="0">
              <a:latin typeface="Exo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Exo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AECD58-CF10-2F3A-555B-1C136206EB6E}"/>
              </a:ext>
            </a:extLst>
          </p:cNvPr>
          <p:cNvSpPr txBox="1"/>
          <p:nvPr/>
        </p:nvSpPr>
        <p:spPr>
          <a:xfrm>
            <a:off x="442770" y="1821585"/>
            <a:ext cx="1226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2D73"/>
                </a:solidFill>
                <a:latin typeface="Exo" pitchFamily="2" charset="0"/>
              </a:rPr>
              <a:t>Scan for Specification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4EBF78-387D-3512-153F-C12023A91B37}"/>
              </a:ext>
            </a:extLst>
          </p:cNvPr>
          <p:cNvGrpSpPr/>
          <p:nvPr/>
        </p:nvGrpSpPr>
        <p:grpSpPr>
          <a:xfrm>
            <a:off x="4358648" y="1914846"/>
            <a:ext cx="2559787" cy="2478735"/>
            <a:chOff x="4358648" y="1914846"/>
            <a:chExt cx="2559787" cy="247873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AF4CBA9-4ADC-B076-E7F6-5B9DC6108B68}"/>
                </a:ext>
              </a:extLst>
            </p:cNvPr>
            <p:cNvSpPr/>
            <p:nvPr/>
          </p:nvSpPr>
          <p:spPr>
            <a:xfrm>
              <a:off x="4358648" y="2042075"/>
              <a:ext cx="2141920" cy="2351506"/>
            </a:xfrm>
            <a:prstGeom prst="rect">
              <a:avLst/>
            </a:prstGeom>
            <a:noFill/>
            <a:ln w="101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472EDC-331D-DACF-08BB-9B473CAB1A5F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LITERACY TASK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46A9C2-750F-B964-F359-45F1060A1598}"/>
                </a:ext>
              </a:extLst>
            </p:cNvPr>
            <p:cNvSpPr txBox="1"/>
            <p:nvPr/>
          </p:nvSpPr>
          <p:spPr>
            <a:xfrm>
              <a:off x="4428245" y="2064073"/>
              <a:ext cx="198252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The course starts with the ‘Basic Economic Problem’ </a:t>
              </a:r>
            </a:p>
            <a:p>
              <a:endParaRPr lang="en-US" sz="900" dirty="0"/>
            </a:p>
            <a:p>
              <a:r>
                <a:rPr lang="en-US" sz="900" dirty="0"/>
                <a:t>Find definitions of the following key terms: </a:t>
              </a:r>
            </a:p>
            <a:p>
              <a:endParaRPr lang="en-US" sz="900" dirty="0"/>
            </a:p>
            <a:p>
              <a:pPr marL="228600" indent="-228600">
                <a:buAutoNum type="arabicPeriod"/>
              </a:pPr>
              <a:r>
                <a:rPr lang="en-US" sz="900" dirty="0"/>
                <a:t>Basic Economic Problem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Scarcity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Economic Agents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Factors of Production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Opportunity Cost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Normative statement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Positive statement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Demand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Supply </a:t>
              </a:r>
            </a:p>
            <a:p>
              <a:pPr marL="228600" indent="-228600">
                <a:buAutoNum type="arabicPeriod"/>
              </a:pPr>
              <a:r>
                <a:rPr lang="en-US" sz="900" dirty="0"/>
                <a:t>Equilibrium price</a:t>
              </a:r>
              <a:endParaRPr lang="en-GB" sz="900" dirty="0">
                <a:latin typeface="Exo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9302334-67E4-79D0-CCDF-4AD254CD4032}"/>
              </a:ext>
            </a:extLst>
          </p:cNvPr>
          <p:cNvGrpSpPr/>
          <p:nvPr/>
        </p:nvGrpSpPr>
        <p:grpSpPr>
          <a:xfrm>
            <a:off x="-28628" y="3383770"/>
            <a:ext cx="6581724" cy="3049437"/>
            <a:chOff x="-34755" y="3436651"/>
            <a:chExt cx="6581724" cy="304943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35AC2B-5913-E847-79DB-95244DC55D26}"/>
                </a:ext>
              </a:extLst>
            </p:cNvPr>
            <p:cNvGrpSpPr/>
            <p:nvPr/>
          </p:nvGrpSpPr>
          <p:grpSpPr>
            <a:xfrm>
              <a:off x="-34755" y="3579669"/>
              <a:ext cx="4147683" cy="2906419"/>
              <a:chOff x="3936698" y="2192338"/>
              <a:chExt cx="4147683" cy="2906419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73B0924-68C2-6B7E-5E6F-0F095869E0A3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KNOW THIS TASK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C28839-FAEA-0F3F-72E1-67156DE9627D}"/>
                  </a:ext>
                </a:extLst>
              </p:cNvPr>
              <p:cNvSpPr txBox="1"/>
              <p:nvPr/>
            </p:nvSpPr>
            <p:spPr>
              <a:xfrm>
                <a:off x="4422497" y="2192338"/>
                <a:ext cx="3661884" cy="263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The UK economy </a:t>
                </a:r>
              </a:p>
              <a:p>
                <a:endParaRPr lang="en-US" sz="1100" dirty="0"/>
              </a:p>
              <a:p>
                <a:r>
                  <a:rPr lang="en-US" sz="1100" dirty="0"/>
                  <a:t>It is important to have up-to-date knowledge regarding current Economic trends and news. Research how the UK economy</a:t>
                </a:r>
              </a:p>
              <a:p>
                <a:endParaRPr lang="en-US" sz="1100" dirty="0"/>
              </a:p>
              <a:p>
                <a:r>
                  <a:rPr lang="en-US" sz="1100" dirty="0"/>
                  <a:t>Find the following current data: </a:t>
                </a:r>
              </a:p>
              <a:p>
                <a:r>
                  <a:rPr lang="en-US" sz="1100" dirty="0"/>
                  <a:t>• UK Inflation rate </a:t>
                </a:r>
              </a:p>
              <a:p>
                <a:r>
                  <a:rPr lang="en-US" sz="1100" dirty="0"/>
                  <a:t>• Bank of England Interest rate </a:t>
                </a:r>
              </a:p>
              <a:p>
                <a:r>
                  <a:rPr lang="en-US" sz="1100" dirty="0"/>
                  <a:t>• Current GDP </a:t>
                </a:r>
              </a:p>
              <a:p>
                <a:r>
                  <a:rPr lang="en-US" sz="1100" dirty="0"/>
                  <a:t>• Unemployment rate </a:t>
                </a:r>
              </a:p>
              <a:p>
                <a:r>
                  <a:rPr lang="en-US" sz="1100" dirty="0"/>
                  <a:t>• Level of government borrowing </a:t>
                </a:r>
              </a:p>
              <a:p>
                <a:r>
                  <a:rPr lang="en-US" sz="1100" dirty="0"/>
                  <a:t>• £ exchange rate against the US dollar </a:t>
                </a:r>
              </a:p>
              <a:p>
                <a:r>
                  <a:rPr lang="en-US" sz="1100" dirty="0"/>
                  <a:t>• £ exchange rate against the Euro </a:t>
                </a:r>
              </a:p>
              <a:p>
                <a:r>
                  <a:rPr lang="en-US" sz="1100" dirty="0"/>
                  <a:t>• UK Trade Deficit figure </a:t>
                </a:r>
                <a:endParaRPr lang="en-GB" sz="1100" dirty="0">
                  <a:latin typeface="Exo" pitchFamily="2" charset="0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6513337-3727-AFB4-7771-1F378DC58187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9AE84C-567F-DED8-E5DB-5CA394AEB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3866096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9CB769E-D973-E4BA-318F-7E88F61D3B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85" y="3436651"/>
              <a:ext cx="0" cy="114797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829831-76FA-51AD-3A52-BAF6EA4E5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6226313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6ADAAD3-C25E-0D17-B016-D0B2FF0A4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9379" y="4599994"/>
              <a:ext cx="2421189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094211-AF44-CC62-0E46-3305158F548C}"/>
                </a:ext>
              </a:extLst>
            </p:cNvPr>
            <p:cNvCxnSpPr>
              <a:cxnSpLocks/>
            </p:cNvCxnSpPr>
            <p:nvPr/>
          </p:nvCxnSpPr>
          <p:spPr>
            <a:xfrm>
              <a:off x="6491322" y="4544184"/>
              <a:ext cx="0" cy="187269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ACBDBD7-CB96-9AAE-6CAD-C714D0140FD3}"/>
              </a:ext>
            </a:extLst>
          </p:cNvPr>
          <p:cNvGrpSpPr/>
          <p:nvPr/>
        </p:nvGrpSpPr>
        <p:grpSpPr>
          <a:xfrm>
            <a:off x="58831" y="6531298"/>
            <a:ext cx="6369576" cy="3046645"/>
            <a:chOff x="-34755" y="3439443"/>
            <a:chExt cx="6369576" cy="3046645"/>
          </a:xfrm>
        </p:grpSpPr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ACA1BCF3-1F5A-30E7-28DE-86022A3ABF37}"/>
                </a:ext>
              </a:extLst>
            </p:cNvPr>
            <p:cNvGrpSpPr/>
            <p:nvPr/>
          </p:nvGrpSpPr>
          <p:grpSpPr>
            <a:xfrm>
              <a:off x="-34755" y="3542463"/>
              <a:ext cx="6260283" cy="2943625"/>
              <a:chOff x="3936698" y="2155132"/>
              <a:chExt cx="6260283" cy="2943625"/>
            </a:xfrm>
          </p:grpSpPr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E8A914E0-2849-FE8D-DF03-F17D09D966F7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DO THIS TASK</a:t>
                </a:r>
              </a:p>
            </p:txBody>
          </p: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04AC610-E8A8-6CF2-2EFA-96C8E0B7A682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58091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51CB70C5-1F9F-B76D-C8BF-B7CB7F2E7DF8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E346D439-8997-CC8B-6EC2-995B6EEED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6014165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92B6EDE5-B654-83E5-C298-7AFAFC5F7F29}"/>
                </a:ext>
              </a:extLst>
            </p:cNvPr>
            <p:cNvCxnSpPr>
              <a:cxnSpLocks/>
            </p:cNvCxnSpPr>
            <p:nvPr/>
          </p:nvCxnSpPr>
          <p:spPr>
            <a:xfrm>
              <a:off x="3616666" y="4569227"/>
              <a:ext cx="0" cy="1835558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4A0AE30F-F505-D13E-DF40-6F2B5D299F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3352593" cy="0"/>
            </a:xfrm>
            <a:prstGeom prst="line">
              <a:avLst/>
            </a:prstGeom>
            <a:ln w="1143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8D489F03-D0B9-4EF8-05DD-94476D25A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6193" y="4569227"/>
              <a:ext cx="2768628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59D9F6A7-6568-55BC-61FA-E41A16607D95}"/>
                </a:ext>
              </a:extLst>
            </p:cNvPr>
            <p:cNvCxnSpPr>
              <a:cxnSpLocks/>
            </p:cNvCxnSpPr>
            <p:nvPr/>
          </p:nvCxnSpPr>
          <p:spPr>
            <a:xfrm>
              <a:off x="6280174" y="3439443"/>
              <a:ext cx="0" cy="1163343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CF8C79C1-3561-5C58-AE0A-81814D5DD079}"/>
              </a:ext>
            </a:extLst>
          </p:cNvPr>
          <p:cNvGrpSpPr/>
          <p:nvPr/>
        </p:nvGrpSpPr>
        <p:grpSpPr>
          <a:xfrm>
            <a:off x="3814188" y="7627058"/>
            <a:ext cx="2559788" cy="2226104"/>
            <a:chOff x="4358647" y="1914846"/>
            <a:chExt cx="2559788" cy="2226104"/>
          </a:xfrm>
          <a:solidFill>
            <a:schemeClr val="bg1"/>
          </a:solidFill>
        </p:grpSpPr>
        <p:sp>
          <p:nvSpPr>
            <p:cNvPr id="1054" name="Rectangle 1053">
              <a:extLst>
                <a:ext uri="{FF2B5EF4-FFF2-40B4-BE49-F238E27FC236}">
                  <a16:creationId xmlns:a16="http://schemas.microsoft.com/office/drawing/2014/main" id="{CD4231F7-A559-7CE1-0391-4504705292BB}"/>
                </a:ext>
              </a:extLst>
            </p:cNvPr>
            <p:cNvSpPr/>
            <p:nvPr/>
          </p:nvSpPr>
          <p:spPr>
            <a:xfrm>
              <a:off x="4358647" y="2042075"/>
              <a:ext cx="2190455" cy="1634146"/>
            </a:xfrm>
            <a:prstGeom prst="rect">
              <a:avLst/>
            </a:prstGeom>
            <a:grpFill/>
            <a:ln w="1016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F7953BB5-B422-D7AF-6070-27B58B477A24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CAREERS TASK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0BB99942-B2D1-85BF-04C3-677F8247F7FB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13388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latin typeface="Exo" pitchFamily="2" charset="0"/>
                </a:rPr>
                <a:t>Research and </a:t>
              </a:r>
              <a:r>
                <a:rPr lang="en-GB" sz="900" b="1" dirty="0">
                  <a:latin typeface="Exo" pitchFamily="2" charset="0"/>
                </a:rPr>
                <a:t>list 10 </a:t>
              </a:r>
              <a:r>
                <a:rPr lang="en-GB" sz="900" dirty="0">
                  <a:latin typeface="Exo" pitchFamily="2" charset="0"/>
                </a:rPr>
                <a:t>careers in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b="1" dirty="0">
                  <a:latin typeface="Exo" pitchFamily="2" charset="0"/>
                </a:rPr>
                <a:t>Choose three </a:t>
              </a:r>
              <a:r>
                <a:rPr lang="en-GB" sz="900" dirty="0">
                  <a:latin typeface="Exo" pitchFamily="2" charset="0"/>
                </a:rPr>
                <a:t>from the list and outline the </a:t>
              </a:r>
              <a:r>
                <a:rPr lang="en-GB" sz="900" b="1" dirty="0">
                  <a:latin typeface="Exo" pitchFamily="2" charset="0"/>
                </a:rPr>
                <a:t>role</a:t>
              </a:r>
              <a:r>
                <a:rPr lang="en-GB" sz="900" dirty="0">
                  <a:latin typeface="Exo" pitchFamily="2" charset="0"/>
                </a:rPr>
                <a:t> and </a:t>
              </a:r>
              <a:r>
                <a:rPr lang="en-GB" sz="900" b="1" dirty="0">
                  <a:latin typeface="Exo" pitchFamily="2" charset="0"/>
                </a:rPr>
                <a:t>expectations</a:t>
              </a:r>
              <a:r>
                <a:rPr lang="en-GB" sz="900" dirty="0">
                  <a:latin typeface="Exo" pitchFamily="2" charset="0"/>
                </a:rPr>
                <a:t> in more detail</a:t>
              </a: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dirty="0">
                  <a:latin typeface="Exo" pitchFamily="2" charset="0"/>
                </a:rPr>
                <a:t>Review those </a:t>
              </a:r>
              <a:r>
                <a:rPr lang="en-GB" sz="900" b="1" dirty="0">
                  <a:latin typeface="Exo" pitchFamily="2" charset="0"/>
                </a:rPr>
                <a:t>three</a:t>
              </a:r>
              <a:r>
                <a:rPr lang="en-GB" sz="900" dirty="0">
                  <a:latin typeface="Exo" pitchFamily="2" charset="0"/>
                </a:rPr>
                <a:t> to show </a:t>
              </a:r>
              <a:r>
                <a:rPr lang="en-GB" sz="900" b="1" dirty="0">
                  <a:latin typeface="Exo" pitchFamily="2" charset="0"/>
                </a:rPr>
                <a:t>why</a:t>
              </a:r>
              <a:r>
                <a:rPr lang="en-GB" sz="900" dirty="0">
                  <a:latin typeface="Exo" pitchFamily="2" charset="0"/>
                </a:rPr>
                <a:t> you would be interested or suitable </a:t>
              </a:r>
              <a:r>
                <a:rPr lang="en-GB" sz="900">
                  <a:latin typeface="Exo" pitchFamily="2" charset="0"/>
                </a:rPr>
                <a:t>for that career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DB6460-F8E1-F4F9-64FC-890942BF99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3530" y="55533"/>
            <a:ext cx="1595196" cy="9240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8BFB98-0B7C-2AA5-4863-EBBF29B5DB72}"/>
              </a:ext>
            </a:extLst>
          </p:cNvPr>
          <p:cNvSpPr txBox="1"/>
          <p:nvPr/>
        </p:nvSpPr>
        <p:spPr>
          <a:xfrm>
            <a:off x="509941" y="1149680"/>
            <a:ext cx="105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QR Code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415B30-3087-B490-36FD-5F43C85D01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515" y="714516"/>
            <a:ext cx="1169405" cy="127889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C199B67-40EC-ABC0-0130-E69DD306CFAA}"/>
              </a:ext>
            </a:extLst>
          </p:cNvPr>
          <p:cNvSpPr txBox="1"/>
          <p:nvPr/>
        </p:nvSpPr>
        <p:spPr>
          <a:xfrm>
            <a:off x="465597" y="6578989"/>
            <a:ext cx="5853516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You need to know about different economists and their theories. Here are 2 important economists to get you started - you should know about them and how their theories can be related in the real world of economics: </a:t>
            </a:r>
          </a:p>
          <a:p>
            <a:r>
              <a:rPr lang="en-US" sz="1050" dirty="0"/>
              <a:t>• Adam Smith </a:t>
            </a:r>
          </a:p>
          <a:p>
            <a:r>
              <a:rPr lang="en-US" sz="1050" dirty="0"/>
              <a:t>• John Maynard Keynes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7CF8C6-0774-3E69-02FB-D748613F45D4}"/>
              </a:ext>
            </a:extLst>
          </p:cNvPr>
          <p:cNvSpPr txBox="1"/>
          <p:nvPr/>
        </p:nvSpPr>
        <p:spPr>
          <a:xfrm>
            <a:off x="479844" y="7368709"/>
            <a:ext cx="3178727" cy="186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Spend 20 minutes researching each of the economists and then choose just one to complete the task below. </a:t>
            </a:r>
          </a:p>
          <a:p>
            <a:endParaRPr lang="en-US" sz="1050" dirty="0"/>
          </a:p>
          <a:p>
            <a:r>
              <a:rPr lang="en-US" sz="1050" dirty="0"/>
              <a:t>Create an A4 profile for 1 economist from the list – Include the following: </a:t>
            </a:r>
          </a:p>
          <a:p>
            <a:endParaRPr lang="en-US" sz="1050" dirty="0"/>
          </a:p>
          <a:p>
            <a:r>
              <a:rPr lang="en-US" sz="1050" dirty="0"/>
              <a:t>• Relevant visuals </a:t>
            </a:r>
          </a:p>
          <a:p>
            <a:r>
              <a:rPr lang="en-US" sz="1050" dirty="0"/>
              <a:t>• Brief profile of their education history </a:t>
            </a:r>
          </a:p>
          <a:p>
            <a:r>
              <a:rPr lang="en-US" sz="1050" dirty="0"/>
              <a:t>• Book(s) they have written (and dates) </a:t>
            </a:r>
          </a:p>
          <a:p>
            <a:r>
              <a:rPr lang="en-US" sz="1050" dirty="0"/>
              <a:t>• Overview of the theory they are well known for </a:t>
            </a:r>
          </a:p>
          <a:p>
            <a:r>
              <a:rPr lang="en-US" sz="1050" dirty="0"/>
              <a:t>• Impact of their theory in the real world 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72456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6A6B2464BB8488622082D9E8EE9E9" ma:contentTypeVersion="19" ma:contentTypeDescription="Create a new document." ma:contentTypeScope="" ma:versionID="13489959fc8de012b69ab66ba7815937">
  <xsd:schema xmlns:xsd="http://www.w3.org/2001/XMLSchema" xmlns:xs="http://www.w3.org/2001/XMLSchema" xmlns:p="http://schemas.microsoft.com/office/2006/metadata/properties" xmlns:ns2="9b0906bf-bdfc-4293-92bf-73ff3b8291b9" xmlns:ns3="5cbb70a0-51aa-4b9b-a53b-f039c9636d9a" targetNamespace="http://schemas.microsoft.com/office/2006/metadata/properties" ma:root="true" ma:fieldsID="b9da246e314bb71f7d1e439aa018799a" ns2:_="" ns3:_="">
    <xsd:import namespace="9b0906bf-bdfc-4293-92bf-73ff3b8291b9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906bf-bdfc-4293-92bf-73ff3b829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34733c-e277-4e58-8708-ac268c65452a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 xsi:nil="true"/>
    <lcf76f155ced4ddcb4097134ff3c332f xmlns="9b0906bf-bdfc-4293-92bf-73ff3b8291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F89553-E743-4A3A-8466-65625D2D8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906bf-bdfc-4293-92bf-73ff3b8291b9"/>
    <ds:schemaRef ds:uri="5cbb70a0-51aa-4b9b-a53b-f039c9636d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EF94F6-44DA-4253-982A-F481BC01C3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F9D4CE-40EE-4082-A031-B0A59F3ED5FA}">
  <ds:schemaRefs>
    <ds:schemaRef ds:uri="http://purl.org/dc/elements/1.1/"/>
    <ds:schemaRef ds:uri="http://purl.org/dc/terms/"/>
    <ds:schemaRef ds:uri="http://www.w3.org/XML/1998/namespace"/>
    <ds:schemaRef ds:uri="5cbb70a0-51aa-4b9b-a53b-f039c9636d9a"/>
    <ds:schemaRef ds:uri="http://schemas.microsoft.com/office/2006/documentManagement/types"/>
    <ds:schemaRef ds:uri="http://schemas.microsoft.com/office/2006/metadata/properties"/>
    <ds:schemaRef ds:uri="http://purl.org/dc/dcmitype/"/>
    <ds:schemaRef ds:uri="9b0906bf-bdfc-4293-92bf-73ff3b8291b9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190</TotalTime>
  <Words>326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Exo</vt:lpstr>
      <vt:lpstr>Exo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Rivers Staff 8554036</dc:creator>
  <cp:lastModifiedBy>M Brown Staff 8924004</cp:lastModifiedBy>
  <cp:revision>5</cp:revision>
  <dcterms:created xsi:type="dcterms:W3CDTF">2024-05-15T12:53:50Z</dcterms:created>
  <dcterms:modified xsi:type="dcterms:W3CDTF">2025-07-02T07:57:52Z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0x01010055A6A6B2464BB8488622082D9E8EE9E9</vt:lpwstr>
  </property>
  <property fmtid="{D5CDD505-2E9C-101B-9397-08002B2CF9AE}" pid="3" name="MediaServiceImageTags">
    <vt:lpwstr/>
  </property>
</Properties>
</file>