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08D"/>
    <a:srgbClr val="002D7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234" y="-2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 Farrington Staff 8924004" userId="adf08392-1a78-4a85-9e8c-931b3e3ed7ca" providerId="ADAL" clId="{8F471138-7119-447C-A2CE-30FA7FF00233}"/>
    <pc:docChg chg="modSld">
      <pc:chgData name="C Farrington Staff 8924004" userId="adf08392-1a78-4a85-9e8c-931b3e3ed7ca" providerId="ADAL" clId="{8F471138-7119-447C-A2CE-30FA7FF00233}" dt="2025-07-03T09:11:21.100" v="10" actId="20577"/>
      <pc:docMkLst>
        <pc:docMk/>
      </pc:docMkLst>
      <pc:sldChg chg="modSp mod">
        <pc:chgData name="C Farrington Staff 8924004" userId="adf08392-1a78-4a85-9e8c-931b3e3ed7ca" providerId="ADAL" clId="{8F471138-7119-447C-A2CE-30FA7FF00233}" dt="2025-07-03T09:11:21.100" v="10" actId="20577"/>
        <pc:sldMkLst>
          <pc:docMk/>
          <pc:sldMk cId="724562713" sldId="256"/>
        </pc:sldMkLst>
        <pc:spChg chg="mod">
          <ac:chgData name="C Farrington Staff 8924004" userId="adf08392-1a78-4a85-9e8c-931b3e3ed7ca" providerId="ADAL" clId="{8F471138-7119-447C-A2CE-30FA7FF00233}" dt="2025-07-03T09:11:21.100" v="10" actId="20577"/>
          <ac:spMkLst>
            <pc:docMk/>
            <pc:sldMk cId="724562713" sldId="256"/>
            <ac:spMk id="3" creationId="{0BE935C6-160F-40CA-9C90-872C0CAE1B64}"/>
          </ac:spMkLst>
        </pc:spChg>
        <pc:spChg chg="mod">
          <ac:chgData name="C Farrington Staff 8924004" userId="adf08392-1a78-4a85-9e8c-931b3e3ed7ca" providerId="ADAL" clId="{8F471138-7119-447C-A2CE-30FA7FF00233}" dt="2025-07-03T09:10:49.136" v="4" actId="20577"/>
          <ac:spMkLst>
            <pc:docMk/>
            <pc:sldMk cId="724562713" sldId="256"/>
            <ac:spMk id="26" creationId="{3BDC5116-FCF4-99D4-6CD8-662EDD524C82}"/>
          </ac:spMkLst>
        </pc:spChg>
      </pc:sldChg>
    </pc:docChg>
  </pc:docChgLst>
  <pc:docChgLst>
    <pc:chgData name="P Bullock Staff 8924004" userId="d9e483c0-f0ae-45c4-b6f8-018672a51bf9" providerId="ADAL" clId="{5382B525-95D8-4F42-84BC-B77574DE9298}"/>
    <pc:docChg chg="modSld">
      <pc:chgData name="P Bullock Staff 8924004" userId="d9e483c0-f0ae-45c4-b6f8-018672a51bf9" providerId="ADAL" clId="{5382B525-95D8-4F42-84BC-B77574DE9298}" dt="2025-06-30T09:54:23.377" v="107" actId="20577"/>
      <pc:docMkLst>
        <pc:docMk/>
      </pc:docMkLst>
      <pc:sldChg chg="modSp">
        <pc:chgData name="P Bullock Staff 8924004" userId="d9e483c0-f0ae-45c4-b6f8-018672a51bf9" providerId="ADAL" clId="{5382B525-95D8-4F42-84BC-B77574DE9298}" dt="2025-06-30T09:54:23.377" v="107" actId="20577"/>
        <pc:sldMkLst>
          <pc:docMk/>
          <pc:sldMk cId="724562713" sldId="256"/>
        </pc:sldMkLst>
        <pc:spChg chg="mod">
          <ac:chgData name="P Bullock Staff 8924004" userId="d9e483c0-f0ae-45c4-b6f8-018672a51bf9" providerId="ADAL" clId="{5382B525-95D8-4F42-84BC-B77574DE9298}" dt="2025-06-30T09:54:23.377" v="107" actId="20577"/>
          <ac:spMkLst>
            <pc:docMk/>
            <pc:sldMk cId="724562713" sldId="256"/>
            <ac:spMk id="3" creationId="{0BE935C6-160F-40CA-9C90-872C0CAE1B64}"/>
          </ac:spMkLst>
        </pc:spChg>
        <pc:spChg chg="mod">
          <ac:chgData name="P Bullock Staff 8924004" userId="d9e483c0-f0ae-45c4-b6f8-018672a51bf9" providerId="ADAL" clId="{5382B525-95D8-4F42-84BC-B77574DE9298}" dt="2025-06-30T09:53:32.607" v="101" actId="207"/>
          <ac:spMkLst>
            <pc:docMk/>
            <pc:sldMk cId="724562713" sldId="256"/>
            <ac:spMk id="26" creationId="{3BDC5116-FCF4-99D4-6CD8-662EDD524C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31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1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87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4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6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2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62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014E-1A75-4591-8539-5CD44928EC55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rallsophistory.com/revision/category/a-level-and-ib-history-revision/the-french-revolution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ocr.org.uk/Images/170128-specification-accredited-a-level-gce-history-a-h505.pdf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31667EFD-5C5B-465B-D9D2-08EF733CE7B6}"/>
              </a:ext>
            </a:extLst>
          </p:cNvPr>
          <p:cNvGrpSpPr/>
          <p:nvPr/>
        </p:nvGrpSpPr>
        <p:grpSpPr>
          <a:xfrm>
            <a:off x="0" y="0"/>
            <a:ext cx="4329545" cy="4329545"/>
            <a:chOff x="83130" y="80964"/>
            <a:chExt cx="4329545" cy="432954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A0F7A3B-F6AC-A8EC-57D8-FBBFFFFC47D0}"/>
                </a:ext>
              </a:extLst>
            </p:cNvPr>
            <p:cNvGrpSpPr/>
            <p:nvPr/>
          </p:nvGrpSpPr>
          <p:grpSpPr>
            <a:xfrm>
              <a:off x="83130" y="80964"/>
              <a:ext cx="4329545" cy="4329545"/>
              <a:chOff x="180109" y="173182"/>
              <a:chExt cx="4329545" cy="432954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A41082B-7E91-102E-DC7E-C2BF59D590A3}"/>
                  </a:ext>
                </a:extLst>
              </p:cNvPr>
              <p:cNvSpPr/>
              <p:nvPr/>
            </p:nvSpPr>
            <p:spPr>
              <a:xfrm>
                <a:off x="180109" y="173182"/>
                <a:ext cx="138546" cy="432954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5462AED-0104-DD09-2695-85FF5FB38B64}"/>
                  </a:ext>
                </a:extLst>
              </p:cNvPr>
              <p:cNvSpPr/>
              <p:nvPr/>
            </p:nvSpPr>
            <p:spPr>
              <a:xfrm rot="16200000">
                <a:off x="2275609" y="-1922317"/>
                <a:ext cx="138546" cy="4329545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FFE3A54-13EB-CDE4-0FD3-A777118DBE14}"/>
                </a:ext>
              </a:extLst>
            </p:cNvPr>
            <p:cNvGrpSpPr/>
            <p:nvPr/>
          </p:nvGrpSpPr>
          <p:grpSpPr>
            <a:xfrm>
              <a:off x="324889" y="316827"/>
              <a:ext cx="2247580" cy="2226103"/>
              <a:chOff x="408016" y="399955"/>
              <a:chExt cx="2247580" cy="2226103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DFB21DD-9344-C5BB-371A-FE514FC3BCB2}"/>
                  </a:ext>
                </a:extLst>
              </p:cNvPr>
              <p:cNvSpPr/>
              <p:nvPr/>
            </p:nvSpPr>
            <p:spPr>
              <a:xfrm rot="16200000">
                <a:off x="1473273" y="-643824"/>
                <a:ext cx="138544" cy="222610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A1484DA-0B58-778F-D342-2BDC02DCC159}"/>
                  </a:ext>
                </a:extLst>
              </p:cNvPr>
              <p:cNvSpPr/>
              <p:nvPr/>
            </p:nvSpPr>
            <p:spPr>
              <a:xfrm rot="10800000">
                <a:off x="408016" y="399955"/>
                <a:ext cx="138544" cy="222610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D5C8601-F091-AA6E-3B7E-70AB15388B90}"/>
              </a:ext>
            </a:extLst>
          </p:cNvPr>
          <p:cNvGrpSpPr/>
          <p:nvPr/>
        </p:nvGrpSpPr>
        <p:grpSpPr>
          <a:xfrm rot="10800000">
            <a:off x="2528455" y="5576455"/>
            <a:ext cx="4329545" cy="4329545"/>
            <a:chOff x="83130" y="80964"/>
            <a:chExt cx="4329545" cy="432954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8190EA8-9AFB-E3A0-B256-1AA4055A7FC6}"/>
                </a:ext>
              </a:extLst>
            </p:cNvPr>
            <p:cNvGrpSpPr/>
            <p:nvPr/>
          </p:nvGrpSpPr>
          <p:grpSpPr>
            <a:xfrm>
              <a:off x="83130" y="80964"/>
              <a:ext cx="4329545" cy="4329545"/>
              <a:chOff x="180109" y="173182"/>
              <a:chExt cx="4329545" cy="4329545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5F396CD-4DBE-575F-6AF4-1C7ACF4928DE}"/>
                  </a:ext>
                </a:extLst>
              </p:cNvPr>
              <p:cNvSpPr/>
              <p:nvPr/>
            </p:nvSpPr>
            <p:spPr>
              <a:xfrm>
                <a:off x="180109" y="173182"/>
                <a:ext cx="138546" cy="4329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359E1A8-B0B3-E4A0-1A72-390E9E4B6D92}"/>
                  </a:ext>
                </a:extLst>
              </p:cNvPr>
              <p:cNvSpPr/>
              <p:nvPr/>
            </p:nvSpPr>
            <p:spPr>
              <a:xfrm rot="16200000">
                <a:off x="2275609" y="-1922317"/>
                <a:ext cx="138546" cy="4329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20C7662-5100-7789-EFB0-6218330D988D}"/>
                </a:ext>
              </a:extLst>
            </p:cNvPr>
            <p:cNvGrpSpPr/>
            <p:nvPr/>
          </p:nvGrpSpPr>
          <p:grpSpPr>
            <a:xfrm>
              <a:off x="324889" y="316827"/>
              <a:ext cx="2247580" cy="2226103"/>
              <a:chOff x="408016" y="399955"/>
              <a:chExt cx="2247580" cy="2226103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0276C8C-EDDD-6699-AC9A-21AA49A4D07C}"/>
                  </a:ext>
                </a:extLst>
              </p:cNvPr>
              <p:cNvSpPr/>
              <p:nvPr/>
            </p:nvSpPr>
            <p:spPr>
              <a:xfrm rot="16200000">
                <a:off x="1473273" y="-643824"/>
                <a:ext cx="138544" cy="222610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85009FB-92B5-C21C-B220-FC687BE67154}"/>
                  </a:ext>
                </a:extLst>
              </p:cNvPr>
              <p:cNvSpPr/>
              <p:nvPr/>
            </p:nvSpPr>
            <p:spPr>
              <a:xfrm rot="10800000">
                <a:off x="408016" y="399955"/>
                <a:ext cx="138544" cy="222610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063E13A-BE9D-D6D5-0586-504D77390697}"/>
              </a:ext>
            </a:extLst>
          </p:cNvPr>
          <p:cNvGrpSpPr/>
          <p:nvPr/>
        </p:nvGrpSpPr>
        <p:grpSpPr>
          <a:xfrm>
            <a:off x="380303" y="374409"/>
            <a:ext cx="4916439" cy="1385812"/>
            <a:chOff x="380303" y="374409"/>
            <a:chExt cx="5260011" cy="1385812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8BD6458-CAA0-CD1F-EC67-5A37444A45E5}"/>
                </a:ext>
              </a:extLst>
            </p:cNvPr>
            <p:cNvSpPr txBox="1"/>
            <p:nvPr/>
          </p:nvSpPr>
          <p:spPr>
            <a:xfrm>
              <a:off x="380303" y="374409"/>
              <a:ext cx="52600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Exo ExtraBold" pitchFamily="2" charset="0"/>
                </a:rPr>
                <a:t>History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5188C2A-3879-9E21-832A-0DCACE670751}"/>
                </a:ext>
              </a:extLst>
            </p:cNvPr>
            <p:cNvSpPr txBox="1"/>
            <p:nvPr/>
          </p:nvSpPr>
          <p:spPr>
            <a:xfrm>
              <a:off x="1691072" y="929224"/>
              <a:ext cx="394924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Exo" pitchFamily="2" charset="0"/>
                </a:rPr>
                <a:t>Our two year A Level covers the Early Tudors 1485-1558, the French Revolution and Napoleon, 1774-1815 and Russia 1855-1964. Students will also complete an extended piece of work on a topic of their choice.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1C84549-E8F9-ED8F-450F-2A720FFAE888}"/>
              </a:ext>
            </a:extLst>
          </p:cNvPr>
          <p:cNvSpPr txBox="1"/>
          <p:nvPr/>
        </p:nvSpPr>
        <p:spPr>
          <a:xfrm>
            <a:off x="386534" y="1993416"/>
            <a:ext cx="3797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Exo ExtraBold" pitchFamily="2" charset="0"/>
              </a:rPr>
              <a:t>BEFORE YOU START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DC5116-FCF4-99D4-6CD8-662EDD524C82}"/>
              </a:ext>
            </a:extLst>
          </p:cNvPr>
          <p:cNvSpPr txBox="1"/>
          <p:nvPr/>
        </p:nvSpPr>
        <p:spPr>
          <a:xfrm>
            <a:off x="380303" y="2272843"/>
            <a:ext cx="39492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latin typeface="Exo" pitchFamily="2" charset="0"/>
              </a:rPr>
              <a:t>Key textbooks: France in Revolution by Dylan Rees</a:t>
            </a:r>
            <a:endParaRPr lang="en-US" sz="1000" dirty="0">
              <a:latin typeface="Exo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Exo" pitchFamily="2" charset="0"/>
              </a:rPr>
              <a:t>                            </a:t>
            </a:r>
            <a:r>
              <a:rPr lang="en-US" sz="1000" b="1" dirty="0">
                <a:latin typeface="Exo" pitchFamily="2" charset="0"/>
              </a:rPr>
              <a:t>Tudor England  by John Guy</a:t>
            </a:r>
          </a:p>
          <a:p>
            <a:endParaRPr lang="en-US" sz="1000" b="1" dirty="0">
              <a:latin typeface="Exo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latin typeface="Exo" pitchFamily="2" charset="0"/>
              </a:rPr>
              <a:t>Key Website</a:t>
            </a:r>
            <a:r>
              <a:rPr lang="en-US" sz="1000" dirty="0">
                <a:latin typeface="Exo" pitchFamily="2" charset="0"/>
              </a:rPr>
              <a:t>:</a:t>
            </a:r>
          </a:p>
          <a:p>
            <a:r>
              <a:rPr lang="en-GB" sz="1000" dirty="0">
                <a:latin typeface="Exo" pitchFamily="2" charset="0"/>
                <a:hlinkClick r:id="rId2"/>
              </a:rPr>
              <a:t>https://www.mrallsophistory.com/revision/category/a-level-and-ib-history-revision/the-french-revolution</a:t>
            </a:r>
            <a:endParaRPr lang="en-GB" sz="1000" dirty="0">
              <a:latin typeface="Exo" pitchFamily="2" charset="0"/>
            </a:endParaRPr>
          </a:p>
          <a:p>
            <a:r>
              <a:rPr lang="en-GB" sz="1000" u="sng" dirty="0">
                <a:solidFill>
                  <a:schemeClr val="accent1"/>
                </a:solidFill>
                <a:latin typeface="Exo" pitchFamily="2" charset="0"/>
              </a:rPr>
              <a:t>https://tudorhistory.org/</a:t>
            </a:r>
          </a:p>
          <a:p>
            <a:endParaRPr lang="en-GB" sz="1000" dirty="0">
              <a:latin typeface="Exo" pitchFamily="2" charset="0"/>
            </a:endParaRPr>
          </a:p>
          <a:p>
            <a:endParaRPr lang="en-GB" sz="1000" dirty="0">
              <a:latin typeface="Exo" pitchFamily="2" charset="0"/>
            </a:endParaRPr>
          </a:p>
          <a:p>
            <a:endParaRPr lang="en-GB" sz="1000" dirty="0">
              <a:latin typeface="Exo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3AECD58-CF10-2F3A-555B-1C136206EB6E}"/>
              </a:ext>
            </a:extLst>
          </p:cNvPr>
          <p:cNvSpPr txBox="1"/>
          <p:nvPr/>
        </p:nvSpPr>
        <p:spPr>
          <a:xfrm>
            <a:off x="442770" y="1821585"/>
            <a:ext cx="12260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solidFill>
                  <a:srgbClr val="002D73"/>
                </a:solidFill>
                <a:latin typeface="Exo" pitchFamily="2" charset="0"/>
              </a:rPr>
              <a:t>Scan for Specification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E4EBF78-387D-3512-153F-C12023A91B37}"/>
              </a:ext>
            </a:extLst>
          </p:cNvPr>
          <p:cNvGrpSpPr/>
          <p:nvPr/>
        </p:nvGrpSpPr>
        <p:grpSpPr>
          <a:xfrm>
            <a:off x="4358648" y="1914846"/>
            <a:ext cx="2559787" cy="2506425"/>
            <a:chOff x="4358648" y="1914846"/>
            <a:chExt cx="2559787" cy="250642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AF4CBA9-4ADC-B076-E7F6-5B9DC6108B68}"/>
                </a:ext>
              </a:extLst>
            </p:cNvPr>
            <p:cNvSpPr/>
            <p:nvPr/>
          </p:nvSpPr>
          <p:spPr>
            <a:xfrm>
              <a:off x="4358648" y="2042075"/>
              <a:ext cx="2141920" cy="2351506"/>
            </a:xfrm>
            <a:prstGeom prst="rect">
              <a:avLst/>
            </a:prstGeom>
            <a:noFill/>
            <a:ln w="1016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472EDC-331D-DACF-08BB-9B473CAB1A5F}"/>
                </a:ext>
              </a:extLst>
            </p:cNvPr>
            <p:cNvSpPr txBox="1"/>
            <p:nvPr/>
          </p:nvSpPr>
          <p:spPr>
            <a:xfrm rot="5400000">
              <a:off x="5620717" y="2843232"/>
              <a:ext cx="222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Exo ExtraBold" pitchFamily="2" charset="0"/>
                </a:rPr>
                <a:t>LITERACY TASK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346A9C2-750F-B964-F359-45F1060A1598}"/>
                </a:ext>
              </a:extLst>
            </p:cNvPr>
            <p:cNvSpPr txBox="1"/>
            <p:nvPr/>
          </p:nvSpPr>
          <p:spPr>
            <a:xfrm>
              <a:off x="4438343" y="2112947"/>
              <a:ext cx="1982529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Exo" pitchFamily="2" charset="0"/>
                </a:rPr>
                <a:t>Find the definitions of: </a:t>
              </a:r>
            </a:p>
            <a:p>
              <a:endParaRPr lang="en-GB" sz="1200" dirty="0">
                <a:latin typeface="Exo" pitchFamily="2" charset="0"/>
              </a:endParaRPr>
            </a:p>
            <a:p>
              <a:pPr marL="228600" indent="-228600">
                <a:buAutoNum type="arabicPeriod"/>
              </a:pPr>
              <a:r>
                <a:rPr lang="en-GB" sz="1200" dirty="0" err="1">
                  <a:latin typeface="Exo" pitchFamily="2" charset="0"/>
                </a:rPr>
                <a:t>Ancien</a:t>
              </a:r>
              <a:r>
                <a:rPr lang="en-GB" sz="1200" dirty="0">
                  <a:latin typeface="Exo" pitchFamily="2" charset="0"/>
                </a:rPr>
                <a:t> Regime</a:t>
              </a:r>
            </a:p>
            <a:p>
              <a:pPr marL="228600" indent="-228600">
                <a:buAutoNum type="arabicPeriod"/>
              </a:pPr>
              <a:r>
                <a:rPr lang="en-GB" sz="1200" dirty="0">
                  <a:latin typeface="Exo" pitchFamily="2" charset="0"/>
                </a:rPr>
                <a:t>Absolutism</a:t>
              </a:r>
            </a:p>
            <a:p>
              <a:pPr marL="228600" indent="-228600">
                <a:buAutoNum type="arabicPeriod"/>
              </a:pPr>
              <a:r>
                <a:rPr lang="en-GB" sz="1200" dirty="0">
                  <a:latin typeface="Exo" pitchFamily="2" charset="0"/>
                </a:rPr>
                <a:t>Estates System</a:t>
              </a:r>
            </a:p>
            <a:p>
              <a:pPr marL="228600" indent="-228600">
                <a:buAutoNum type="arabicPeriod"/>
              </a:pPr>
              <a:r>
                <a:rPr lang="en-GB" sz="1200" dirty="0">
                  <a:latin typeface="Exo" pitchFamily="2" charset="0"/>
                </a:rPr>
                <a:t>Philosophes</a:t>
              </a:r>
            </a:p>
            <a:p>
              <a:pPr marL="228600" indent="-228600">
                <a:buAutoNum type="arabicPeriod"/>
              </a:pPr>
              <a:r>
                <a:rPr lang="en-GB" sz="1200" dirty="0">
                  <a:latin typeface="Exo" pitchFamily="2" charset="0"/>
                </a:rPr>
                <a:t>Dynasty</a:t>
              </a:r>
            </a:p>
            <a:p>
              <a:pPr marL="228600" indent="-228600">
                <a:buAutoNum type="arabicPeriod"/>
              </a:pPr>
              <a:r>
                <a:rPr lang="en-GB" sz="1200" dirty="0">
                  <a:latin typeface="Exo" pitchFamily="2" charset="0"/>
                </a:rPr>
                <a:t>Pretender</a:t>
              </a:r>
            </a:p>
            <a:p>
              <a:pPr marL="228600" indent="-228600">
                <a:buAutoNum type="arabicPeriod"/>
              </a:pPr>
              <a:r>
                <a:rPr lang="en-GB" sz="1200" dirty="0">
                  <a:latin typeface="Exo" pitchFamily="2" charset="0"/>
                </a:rPr>
                <a:t>Usurper</a:t>
              </a:r>
            </a:p>
            <a:p>
              <a:pPr marL="228600" indent="-228600">
                <a:buAutoNum type="arabicPeriod"/>
              </a:pPr>
              <a:r>
                <a:rPr lang="en-GB" sz="1200" dirty="0">
                  <a:latin typeface="Exo" pitchFamily="2" charset="0"/>
                </a:rPr>
                <a:t>Dynastic marriage</a:t>
              </a:r>
            </a:p>
            <a:p>
              <a:endParaRPr lang="en-GB" sz="1200" dirty="0">
                <a:latin typeface="Exo" pitchFamily="2" charset="0"/>
              </a:endParaRPr>
            </a:p>
            <a:p>
              <a:pPr marL="228600" indent="-228600">
                <a:buAutoNum type="arabicPeriod"/>
              </a:pPr>
              <a:endParaRPr lang="en-GB" sz="1200" dirty="0">
                <a:latin typeface="Exo" pitchFamily="2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9302334-67E4-79D0-CCDF-4AD254CD4032}"/>
              </a:ext>
            </a:extLst>
          </p:cNvPr>
          <p:cNvGrpSpPr/>
          <p:nvPr/>
        </p:nvGrpSpPr>
        <p:grpSpPr>
          <a:xfrm>
            <a:off x="-37434" y="3414278"/>
            <a:ext cx="6581724" cy="3049437"/>
            <a:chOff x="-34755" y="3436651"/>
            <a:chExt cx="6581724" cy="3049437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935AC2B-5913-E847-79DB-95244DC55D26}"/>
                </a:ext>
              </a:extLst>
            </p:cNvPr>
            <p:cNvGrpSpPr/>
            <p:nvPr/>
          </p:nvGrpSpPr>
          <p:grpSpPr>
            <a:xfrm>
              <a:off x="-34755" y="3542463"/>
              <a:ext cx="4075841" cy="2943625"/>
              <a:chOff x="3936698" y="2155132"/>
              <a:chExt cx="4075841" cy="2943625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73B0924-68C2-6B7E-5E6F-0F095869E0A3}"/>
                  </a:ext>
                </a:extLst>
              </p:cNvPr>
              <p:cNvSpPr txBox="1"/>
              <p:nvPr/>
            </p:nvSpPr>
            <p:spPr>
              <a:xfrm rot="16200000">
                <a:off x="3008312" y="3801039"/>
                <a:ext cx="222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Exo ExtraBold" pitchFamily="2" charset="0"/>
                  </a:rPr>
                  <a:t>KNOW THIS TASK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5C28839-FAEA-0F3F-72E1-67156DE9627D}"/>
                  </a:ext>
                </a:extLst>
              </p:cNvPr>
              <p:cNvSpPr txBox="1"/>
              <p:nvPr/>
            </p:nvSpPr>
            <p:spPr>
              <a:xfrm>
                <a:off x="4387808" y="2155132"/>
                <a:ext cx="362473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900" dirty="0">
                  <a:latin typeface="Exo" pitchFamily="2" charset="0"/>
                </a:endParaRPr>
              </a:p>
            </p:txBody>
          </p:sp>
        </p:grp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6513337-3727-AFB4-7771-1F378DC58187}"/>
                </a:ext>
              </a:extLst>
            </p:cNvPr>
            <p:cNvCxnSpPr>
              <a:cxnSpLocks/>
            </p:cNvCxnSpPr>
            <p:nvPr/>
          </p:nvCxnSpPr>
          <p:spPr>
            <a:xfrm>
              <a:off x="372011" y="3442394"/>
              <a:ext cx="0" cy="2968031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9AE84C-567F-DED8-E5DB-5CA394AEB1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3482352"/>
              <a:ext cx="3866096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9CB769E-D973-E4BA-318F-7E88F61D3B68}"/>
                </a:ext>
              </a:extLst>
            </p:cNvPr>
            <p:cNvCxnSpPr>
              <a:cxnSpLocks/>
            </p:cNvCxnSpPr>
            <p:nvPr/>
          </p:nvCxnSpPr>
          <p:spPr>
            <a:xfrm>
              <a:off x="4133885" y="3436651"/>
              <a:ext cx="0" cy="1147975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0B829831-76FA-51AD-3A52-BAF6EA4E5D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6364161"/>
              <a:ext cx="6226313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6ADAAD3-C25E-0D17-B016-D0B2FF0A4E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9379" y="4599994"/>
              <a:ext cx="2421189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F094211-AF44-CC62-0E46-3305158F548C}"/>
                </a:ext>
              </a:extLst>
            </p:cNvPr>
            <p:cNvCxnSpPr>
              <a:cxnSpLocks/>
            </p:cNvCxnSpPr>
            <p:nvPr/>
          </p:nvCxnSpPr>
          <p:spPr>
            <a:xfrm>
              <a:off x="6491322" y="4544184"/>
              <a:ext cx="0" cy="1872695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5ACBDBD7-CB96-9AAE-6CAD-C714D0140FD3}"/>
              </a:ext>
            </a:extLst>
          </p:cNvPr>
          <p:cNvGrpSpPr/>
          <p:nvPr/>
        </p:nvGrpSpPr>
        <p:grpSpPr>
          <a:xfrm>
            <a:off x="-64617" y="6560529"/>
            <a:ext cx="6369576" cy="3062532"/>
            <a:chOff x="-34755" y="3423556"/>
            <a:chExt cx="6369576" cy="3062532"/>
          </a:xfrm>
        </p:grpSpPr>
        <p:grpSp>
          <p:nvGrpSpPr>
            <p:cNvPr id="1031" name="Group 1030">
              <a:extLst>
                <a:ext uri="{FF2B5EF4-FFF2-40B4-BE49-F238E27FC236}">
                  <a16:creationId xmlns:a16="http://schemas.microsoft.com/office/drawing/2014/main" id="{ACA1BCF3-1F5A-30E7-28DE-86022A3ABF37}"/>
                </a:ext>
              </a:extLst>
            </p:cNvPr>
            <p:cNvGrpSpPr/>
            <p:nvPr/>
          </p:nvGrpSpPr>
          <p:grpSpPr>
            <a:xfrm>
              <a:off x="-34755" y="3542463"/>
              <a:ext cx="6260283" cy="2943625"/>
              <a:chOff x="3936698" y="2155132"/>
              <a:chExt cx="6260283" cy="2943625"/>
            </a:xfrm>
          </p:grpSpPr>
          <p:sp>
            <p:nvSpPr>
              <p:cNvPr id="1038" name="TextBox 1037">
                <a:extLst>
                  <a:ext uri="{FF2B5EF4-FFF2-40B4-BE49-F238E27FC236}">
                    <a16:creationId xmlns:a16="http://schemas.microsoft.com/office/drawing/2014/main" id="{E8A914E0-2849-FE8D-DF03-F17D09D966F7}"/>
                  </a:ext>
                </a:extLst>
              </p:cNvPr>
              <p:cNvSpPr txBox="1"/>
              <p:nvPr/>
            </p:nvSpPr>
            <p:spPr>
              <a:xfrm rot="16200000">
                <a:off x="3008312" y="3801039"/>
                <a:ext cx="222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Exo ExtraBold" pitchFamily="2" charset="0"/>
                  </a:rPr>
                  <a:t>DO THIS TASK</a:t>
                </a:r>
              </a:p>
            </p:txBody>
          </p:sp>
          <p:sp>
            <p:nvSpPr>
              <p:cNvPr id="1039" name="TextBox 1038">
                <a:extLst>
                  <a:ext uri="{FF2B5EF4-FFF2-40B4-BE49-F238E27FC236}">
                    <a16:creationId xmlns:a16="http://schemas.microsoft.com/office/drawing/2014/main" id="{A04AC610-E8A8-6CF2-2EFA-96C8E0B7A682}"/>
                  </a:ext>
                </a:extLst>
              </p:cNvPr>
              <p:cNvSpPr txBox="1"/>
              <p:nvPr/>
            </p:nvSpPr>
            <p:spPr>
              <a:xfrm>
                <a:off x="4387808" y="2155132"/>
                <a:ext cx="580917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Exo" pitchFamily="2" charset="0"/>
                  </a:rPr>
                  <a:t>Produce a project of your own work on Napoleon, the leader of France 1799-1815. You will need to research Napoleon’s life and career and must try to include:</a:t>
                </a:r>
              </a:p>
              <a:p>
                <a:endParaRPr lang="en-GB" sz="900" dirty="0">
                  <a:latin typeface="Exo" pitchFamily="2" charset="0"/>
                </a:endParaRPr>
              </a:p>
              <a:p>
                <a:endParaRPr lang="en-GB" sz="900" dirty="0">
                  <a:latin typeface="Exo" pitchFamily="2" charset="0"/>
                </a:endParaRPr>
              </a:p>
            </p:txBody>
          </p:sp>
        </p:grpSp>
        <p:cxnSp>
          <p:nvCxnSpPr>
            <p:cNvPr id="1032" name="Straight Connector 1031">
              <a:extLst>
                <a:ext uri="{FF2B5EF4-FFF2-40B4-BE49-F238E27FC236}">
                  <a16:creationId xmlns:a16="http://schemas.microsoft.com/office/drawing/2014/main" id="{51CB70C5-1F9F-B76D-C8BF-B7CB7F2E7DF8}"/>
                </a:ext>
              </a:extLst>
            </p:cNvPr>
            <p:cNvCxnSpPr>
              <a:cxnSpLocks/>
            </p:cNvCxnSpPr>
            <p:nvPr/>
          </p:nvCxnSpPr>
          <p:spPr>
            <a:xfrm>
              <a:off x="301191" y="3423556"/>
              <a:ext cx="0" cy="2968031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Straight Connector 1032">
              <a:extLst>
                <a:ext uri="{FF2B5EF4-FFF2-40B4-BE49-F238E27FC236}">
                  <a16:creationId xmlns:a16="http://schemas.microsoft.com/office/drawing/2014/main" id="{E346D439-8997-CC8B-6EC2-995B6EEED1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3482352"/>
              <a:ext cx="6014165" cy="0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4" name="Straight Connector 1033">
              <a:extLst>
                <a:ext uri="{FF2B5EF4-FFF2-40B4-BE49-F238E27FC236}">
                  <a16:creationId xmlns:a16="http://schemas.microsoft.com/office/drawing/2014/main" id="{92B6EDE5-B654-83E5-C298-7AFAFC5F7F29}"/>
                </a:ext>
              </a:extLst>
            </p:cNvPr>
            <p:cNvCxnSpPr>
              <a:cxnSpLocks/>
            </p:cNvCxnSpPr>
            <p:nvPr/>
          </p:nvCxnSpPr>
          <p:spPr>
            <a:xfrm>
              <a:off x="3616666" y="4569227"/>
              <a:ext cx="0" cy="1835558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4A0AE30F-F505-D13E-DF40-6F2B5D299F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6364161"/>
              <a:ext cx="3352593" cy="0"/>
            </a:xfrm>
            <a:prstGeom prst="line">
              <a:avLst/>
            </a:prstGeom>
            <a:ln w="1143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8D489F03-D0B9-4EF8-05DD-94476D25A0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66193" y="4569227"/>
              <a:ext cx="2768628" cy="0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>
              <a:extLst>
                <a:ext uri="{FF2B5EF4-FFF2-40B4-BE49-F238E27FC236}">
                  <a16:creationId xmlns:a16="http://schemas.microsoft.com/office/drawing/2014/main" id="{59D9F6A7-6568-55BC-61FA-E41A16607D95}"/>
                </a:ext>
              </a:extLst>
            </p:cNvPr>
            <p:cNvCxnSpPr>
              <a:cxnSpLocks/>
            </p:cNvCxnSpPr>
            <p:nvPr/>
          </p:nvCxnSpPr>
          <p:spPr>
            <a:xfrm>
              <a:off x="6280174" y="3439443"/>
              <a:ext cx="0" cy="1163343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3" name="Group 1052">
            <a:extLst>
              <a:ext uri="{FF2B5EF4-FFF2-40B4-BE49-F238E27FC236}">
                <a16:creationId xmlns:a16="http://schemas.microsoft.com/office/drawing/2014/main" id="{CF8C79C1-3561-5C58-AE0A-81814D5DD079}"/>
              </a:ext>
            </a:extLst>
          </p:cNvPr>
          <p:cNvGrpSpPr/>
          <p:nvPr/>
        </p:nvGrpSpPr>
        <p:grpSpPr>
          <a:xfrm>
            <a:off x="3814188" y="7627058"/>
            <a:ext cx="2559788" cy="2226104"/>
            <a:chOff x="4358647" y="1914846"/>
            <a:chExt cx="2559788" cy="2226104"/>
          </a:xfrm>
          <a:solidFill>
            <a:schemeClr val="bg1"/>
          </a:solidFill>
        </p:grpSpPr>
        <p:sp>
          <p:nvSpPr>
            <p:cNvPr id="1054" name="Rectangle 1053">
              <a:extLst>
                <a:ext uri="{FF2B5EF4-FFF2-40B4-BE49-F238E27FC236}">
                  <a16:creationId xmlns:a16="http://schemas.microsoft.com/office/drawing/2014/main" id="{CD4231F7-A559-7CE1-0391-4504705292BB}"/>
                </a:ext>
              </a:extLst>
            </p:cNvPr>
            <p:cNvSpPr/>
            <p:nvPr/>
          </p:nvSpPr>
          <p:spPr>
            <a:xfrm>
              <a:off x="4358647" y="2042075"/>
              <a:ext cx="2190455" cy="1634146"/>
            </a:xfrm>
            <a:prstGeom prst="rect">
              <a:avLst/>
            </a:prstGeom>
            <a:grpFill/>
            <a:ln w="1016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55" name="TextBox 1054">
              <a:extLst>
                <a:ext uri="{FF2B5EF4-FFF2-40B4-BE49-F238E27FC236}">
                  <a16:creationId xmlns:a16="http://schemas.microsoft.com/office/drawing/2014/main" id="{F7953BB5-B422-D7AF-6070-27B58B477A24}"/>
                </a:ext>
              </a:extLst>
            </p:cNvPr>
            <p:cNvSpPr txBox="1"/>
            <p:nvPr/>
          </p:nvSpPr>
          <p:spPr>
            <a:xfrm rot="5400000">
              <a:off x="5620717" y="2843232"/>
              <a:ext cx="222610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Exo ExtraBold" pitchFamily="2" charset="0"/>
                </a:rPr>
                <a:t>CAREERS TASK</a:t>
              </a:r>
            </a:p>
          </p:txBody>
        </p:sp>
        <p:sp>
          <p:nvSpPr>
            <p:cNvPr id="1056" name="TextBox 1055">
              <a:extLst>
                <a:ext uri="{FF2B5EF4-FFF2-40B4-BE49-F238E27FC236}">
                  <a16:creationId xmlns:a16="http://schemas.microsoft.com/office/drawing/2014/main" id="{0BB99942-B2D1-85BF-04C3-677F8247F7FB}"/>
                </a:ext>
              </a:extLst>
            </p:cNvPr>
            <p:cNvSpPr txBox="1"/>
            <p:nvPr/>
          </p:nvSpPr>
          <p:spPr>
            <a:xfrm>
              <a:off x="4476740" y="2249205"/>
              <a:ext cx="1982529" cy="120032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en-GB" sz="900" dirty="0">
                <a:latin typeface="Exo" pitchFamily="2" charset="0"/>
              </a:endParaRPr>
            </a:p>
            <a:p>
              <a:r>
                <a:rPr lang="en-GB" sz="900" dirty="0">
                  <a:latin typeface="Exo" pitchFamily="2" charset="0"/>
                </a:rPr>
                <a:t>Research and </a:t>
              </a:r>
              <a:r>
                <a:rPr lang="en-GB" sz="900" b="1" dirty="0">
                  <a:latin typeface="Exo" pitchFamily="2" charset="0"/>
                </a:rPr>
                <a:t>list the key skills </a:t>
              </a:r>
              <a:r>
                <a:rPr lang="en-GB" sz="900" dirty="0">
                  <a:latin typeface="Exo" pitchFamily="2" charset="0"/>
                </a:rPr>
                <a:t>you will gain in History</a:t>
              </a:r>
              <a:endParaRPr lang="en-GB" sz="900" dirty="0">
                <a:solidFill>
                  <a:srgbClr val="EC008D"/>
                </a:solidFill>
                <a:latin typeface="Exo" pitchFamily="2" charset="0"/>
              </a:endParaRPr>
            </a:p>
            <a:p>
              <a:endParaRPr lang="en-GB" sz="900" dirty="0">
                <a:latin typeface="Exo" pitchFamily="2" charset="0"/>
              </a:endParaRPr>
            </a:p>
            <a:p>
              <a:r>
                <a:rPr lang="en-GB" sz="900" b="1" dirty="0">
                  <a:latin typeface="Exo" pitchFamily="2" charset="0"/>
                </a:rPr>
                <a:t>Choose three </a:t>
              </a:r>
              <a:r>
                <a:rPr lang="en-GB" sz="900" dirty="0">
                  <a:latin typeface="Exo" pitchFamily="2" charset="0"/>
                </a:rPr>
                <a:t>from the list and outline how these skills will help with possible careers paths.</a:t>
              </a:r>
            </a:p>
            <a:p>
              <a:endParaRPr lang="en-GB" sz="900" dirty="0">
                <a:latin typeface="Exo" pitchFamily="2" charset="0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7DB6460-F8E1-F4F9-64FC-890942BF9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3530" y="55533"/>
            <a:ext cx="1595196" cy="92406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892DA5F-97BE-8335-FDB9-FA9C41A05DEB}"/>
              </a:ext>
            </a:extLst>
          </p:cNvPr>
          <p:cNvSpPr txBox="1"/>
          <p:nvPr/>
        </p:nvSpPr>
        <p:spPr>
          <a:xfrm>
            <a:off x="819807" y="3635506"/>
            <a:ext cx="283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Early Tudors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CF5CC0-0F43-7E16-9754-63A4263804FD}"/>
              </a:ext>
            </a:extLst>
          </p:cNvPr>
          <p:cNvSpPr txBox="1"/>
          <p:nvPr/>
        </p:nvSpPr>
        <p:spPr>
          <a:xfrm>
            <a:off x="366246" y="7520137"/>
            <a:ext cx="32205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200" dirty="0"/>
              <a:t>A brief timeline of key events in Napoleon’s life.</a:t>
            </a:r>
          </a:p>
          <a:p>
            <a:pPr marL="342900" indent="-342900">
              <a:buAutoNum type="arabicPeriod"/>
            </a:pPr>
            <a:r>
              <a:rPr lang="en-GB" sz="1200" dirty="0"/>
              <a:t>A summary of reforms he introduced in France.</a:t>
            </a:r>
          </a:p>
          <a:p>
            <a:pPr marL="342900" indent="-342900">
              <a:buAutoNum type="arabicPeriod"/>
            </a:pPr>
            <a:r>
              <a:rPr lang="en-GB" sz="1200" dirty="0"/>
              <a:t>The successes and failures in Napoleon’s military campaigns</a:t>
            </a:r>
          </a:p>
          <a:p>
            <a:pPr marL="342900" indent="-342900">
              <a:buAutoNum type="arabicPeriod"/>
            </a:pPr>
            <a:r>
              <a:rPr lang="en-GB" sz="1200" dirty="0"/>
              <a:t>A substantiated judgement on how far you agree Napoleon was a great leader.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9260C9EB-40E0-BB49-7562-AFF988E0C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561" y="829026"/>
            <a:ext cx="1224990" cy="117143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B45A579-5779-4F7F-A6ED-82213EBA8539}"/>
              </a:ext>
            </a:extLst>
          </p:cNvPr>
          <p:cNvSpPr/>
          <p:nvPr/>
        </p:nvSpPr>
        <p:spPr>
          <a:xfrm>
            <a:off x="406767" y="3958052"/>
            <a:ext cx="36870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u="sng" dirty="0">
                <a:solidFill>
                  <a:schemeClr val="accent1"/>
                </a:solidFill>
                <a:hlinkClick r:id="rId5"/>
              </a:rPr>
              <a:t>https://www.ocr.org.uk/Images/170128-specification-accredited-a-level-gce-history-a-h505.pdf</a:t>
            </a:r>
            <a:endParaRPr lang="en-GB" sz="1050" u="sng" dirty="0">
              <a:solidFill>
                <a:schemeClr val="accent1"/>
              </a:solidFill>
            </a:endParaRPr>
          </a:p>
          <a:p>
            <a:endParaRPr lang="en-GB" sz="1050" u="sng" dirty="0">
              <a:solidFill>
                <a:schemeClr val="accent1"/>
              </a:solidFill>
            </a:endParaRPr>
          </a:p>
          <a:p>
            <a:endParaRPr lang="en-GB" sz="1050" u="sng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E935C6-160F-40CA-9C90-872C0CAE1B64}"/>
              </a:ext>
            </a:extLst>
          </p:cNvPr>
          <p:cNvSpPr txBox="1"/>
          <p:nvPr/>
        </p:nvSpPr>
        <p:spPr>
          <a:xfrm>
            <a:off x="420427" y="4588723"/>
            <a:ext cx="6336455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Access and read the OCR A level History specification using the link above. We study</a:t>
            </a:r>
          </a:p>
          <a:p>
            <a:r>
              <a:rPr lang="en-US" sz="1100" dirty="0"/>
              <a:t>the Early Tudors (Y106) </a:t>
            </a:r>
            <a:r>
              <a:rPr lang="en-US" sz="1100" dirty="0" err="1"/>
              <a:t>P.g</a:t>
            </a:r>
            <a:r>
              <a:rPr lang="en-US" sz="1100" dirty="0"/>
              <a:t> 26 . Look up these the component to see what topics we study.</a:t>
            </a:r>
          </a:p>
          <a:p>
            <a:endParaRPr lang="en-US" sz="1100" dirty="0"/>
          </a:p>
          <a:p>
            <a:r>
              <a:rPr lang="en-US" sz="1100" b="1" dirty="0"/>
              <a:t>Task </a:t>
            </a:r>
            <a:r>
              <a:rPr lang="en-US" sz="1100" dirty="0"/>
              <a:t>You will need to learn all about the first Tudor King, Henry VII, the father of the</a:t>
            </a:r>
          </a:p>
          <a:p>
            <a:r>
              <a:rPr lang="en-US" sz="1100" dirty="0"/>
              <a:t>great Henry VIII. To begin with do the following:</a:t>
            </a:r>
          </a:p>
          <a:p>
            <a:endParaRPr lang="en-US" sz="1100" dirty="0"/>
          </a:p>
          <a:p>
            <a:r>
              <a:rPr lang="en-US" sz="1100" dirty="0"/>
              <a:t>• Watch the Henry VII Winter King documentary via the link. </a:t>
            </a:r>
            <a:r>
              <a:rPr lang="en-US" sz="1100" u="sng" dirty="0">
                <a:solidFill>
                  <a:schemeClr val="accent1"/>
                </a:solidFill>
              </a:rPr>
              <a:t>https://www.youtube.com/watch?v=aBpSRQ6wVPU</a:t>
            </a:r>
          </a:p>
          <a:p>
            <a:r>
              <a:rPr lang="en-US" sz="1100" dirty="0"/>
              <a:t>• Then create a summary of his life.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Write a response to the question- Was </a:t>
            </a:r>
            <a:r>
              <a:rPr lang="en-US" sz="1100"/>
              <a:t>Henry VII ever </a:t>
            </a:r>
            <a:r>
              <a:rPr lang="en-US" sz="1100" dirty="0"/>
              <a:t>secure as King of England?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2456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B6BFDE260AC241AA930DA1D057DD6A" ma:contentTypeVersion="17" ma:contentTypeDescription="Create a new document." ma:contentTypeScope="" ma:versionID="1187c840476390f9fa73f920f9141937">
  <xsd:schema xmlns:xsd="http://www.w3.org/2001/XMLSchema" xmlns:xs="http://www.w3.org/2001/XMLSchema" xmlns:p="http://schemas.microsoft.com/office/2006/metadata/properties" xmlns:ns3="40ea9a87-ac77-4321-993a-72d90b9c6248" xmlns:ns4="815ec107-abf8-499d-9ea6-16ac8fbd2d93" targetNamespace="http://schemas.microsoft.com/office/2006/metadata/properties" ma:root="true" ma:fieldsID="4ec69068c2d809ab1fe4957742328a6f" ns3:_="" ns4:_="">
    <xsd:import namespace="40ea9a87-ac77-4321-993a-72d90b9c6248"/>
    <xsd:import namespace="815ec107-abf8-499d-9ea6-16ac8fbd2d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ea9a87-ac77-4321-993a-72d90b9c6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5ec107-abf8-499d-9ea6-16ac8fbd2d9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0ea9a87-ac77-4321-993a-72d90b9c624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AED310-D67B-4C54-AF2A-370CC82CDD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ea9a87-ac77-4321-993a-72d90b9c6248"/>
    <ds:schemaRef ds:uri="815ec107-abf8-499d-9ea6-16ac8fbd2d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F9D4CE-40EE-4082-A031-B0A59F3ED5FA}">
  <ds:schemaRefs>
    <ds:schemaRef ds:uri="815ec107-abf8-499d-9ea6-16ac8fbd2d93"/>
    <ds:schemaRef ds:uri="http://schemas.microsoft.com/office/infopath/2007/PartnerControls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40ea9a87-ac77-4321-993a-72d90b9c624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3EF94F6-44DA-4253-982A-F481BC01C3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257</TotalTime>
  <Words>347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Exo</vt:lpstr>
      <vt:lpstr>Exo 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Rivers Staff 8554036</dc:creator>
  <cp:lastModifiedBy>C Farrington Staff 8924004</cp:lastModifiedBy>
  <cp:revision>8</cp:revision>
  <dcterms:created xsi:type="dcterms:W3CDTF">2024-05-15T12:53:50Z</dcterms:created>
  <dcterms:modified xsi:type="dcterms:W3CDTF">2025-07-03T09:11:24Z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0x01010004B6BFDE260AC241AA930DA1D057DD6A</vt:lpwstr>
  </property>
  <property fmtid="{D5CDD505-2E9C-101B-9397-08002B2CF9AE}" pid="3" name="MediaServiceImageTags">
    <vt:lpwstr/>
  </property>
</Properties>
</file>