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008D"/>
    <a:srgbClr val="002D73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10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 Dodds Staff 8924004" userId="88dad300-0d2d-40b8-8163-b1c74d8a4f06" providerId="ADAL" clId="{3172976C-949C-4363-9000-25D8C7199D76}"/>
    <pc:docChg chg="undo custSel modSld">
      <pc:chgData name="J Dodds Staff 8924004" userId="88dad300-0d2d-40b8-8163-b1c74d8a4f06" providerId="ADAL" clId="{3172976C-949C-4363-9000-25D8C7199D76}" dt="2025-06-30T13:24:31.715" v="1402" actId="1076"/>
      <pc:docMkLst>
        <pc:docMk/>
      </pc:docMkLst>
      <pc:sldChg chg="addSp delSp modSp">
        <pc:chgData name="J Dodds Staff 8924004" userId="88dad300-0d2d-40b8-8163-b1c74d8a4f06" providerId="ADAL" clId="{3172976C-949C-4363-9000-25D8C7199D76}" dt="2025-06-30T13:24:31.715" v="1402" actId="1076"/>
        <pc:sldMkLst>
          <pc:docMk/>
          <pc:sldMk cId="724562713" sldId="256"/>
        </pc:sldMkLst>
        <pc:spChg chg="add del mod">
          <ac:chgData name="J Dodds Staff 8924004" userId="88dad300-0d2d-40b8-8163-b1c74d8a4f06" providerId="ADAL" clId="{3172976C-949C-4363-9000-25D8C7199D76}" dt="2025-06-30T12:49:28.100" v="10"/>
          <ac:spMkLst>
            <pc:docMk/>
            <pc:sldMk cId="724562713" sldId="256"/>
            <ac:spMk id="3" creationId="{5744F9A8-8FF3-423E-A1F3-4A67CA56D0A1}"/>
          </ac:spMkLst>
        </pc:spChg>
        <pc:spChg chg="del">
          <ac:chgData name="J Dodds Staff 8924004" userId="88dad300-0d2d-40b8-8163-b1c74d8a4f06" providerId="ADAL" clId="{3172976C-949C-4363-9000-25D8C7199D76}" dt="2025-06-30T13:23:13.759" v="1396" actId="478"/>
          <ac:spMkLst>
            <pc:docMk/>
            <pc:sldMk cId="724562713" sldId="256"/>
            <ac:spMk id="5" creationId="{D68BFB98-0B7C-2AA5-4863-EBBF29B5DB72}"/>
          </ac:spMkLst>
        </pc:spChg>
        <pc:spChg chg="add mod">
          <ac:chgData name="J Dodds Staff 8924004" userId="88dad300-0d2d-40b8-8163-b1c74d8a4f06" providerId="ADAL" clId="{3172976C-949C-4363-9000-25D8C7199D76}" dt="2025-06-30T13:06:54.082" v="1206" actId="12"/>
          <ac:spMkLst>
            <pc:docMk/>
            <pc:sldMk cId="724562713" sldId="256"/>
            <ac:spMk id="23" creationId="{2ACE6285-9478-4DE8-8C8E-25E3C1626245}"/>
          </ac:spMkLst>
        </pc:spChg>
        <pc:spChg chg="add mod">
          <ac:chgData name="J Dodds Staff 8924004" userId="88dad300-0d2d-40b8-8163-b1c74d8a4f06" providerId="ADAL" clId="{3172976C-949C-4363-9000-25D8C7199D76}" dt="2025-06-30T13:02:41.583" v="929" actId="20577"/>
          <ac:spMkLst>
            <pc:docMk/>
            <pc:sldMk cId="724562713" sldId="256"/>
            <ac:spMk id="30" creationId="{D50FC254-7EF9-4664-863E-BDAD26DA2819}"/>
          </ac:spMkLst>
        </pc:spChg>
        <pc:spChg chg="add mod">
          <ac:chgData name="J Dodds Staff 8924004" userId="88dad300-0d2d-40b8-8163-b1c74d8a4f06" providerId="ADAL" clId="{3172976C-949C-4363-9000-25D8C7199D76}" dt="2025-06-30T13:09:01.243" v="1395" actId="20577"/>
          <ac:spMkLst>
            <pc:docMk/>
            <pc:sldMk cId="724562713" sldId="256"/>
            <ac:spMk id="31" creationId="{F3444262-E7DB-4097-AD1C-467FEAAA4C4B}"/>
          </ac:spMkLst>
        </pc:spChg>
        <pc:spChg chg="add mod">
          <ac:chgData name="J Dodds Staff 8924004" userId="88dad300-0d2d-40b8-8163-b1c74d8a4f06" providerId="ADAL" clId="{3172976C-949C-4363-9000-25D8C7199D76}" dt="2025-06-30T12:51:41.943" v="287" actId="571"/>
          <ac:spMkLst>
            <pc:docMk/>
            <pc:sldMk cId="724562713" sldId="256"/>
            <ac:spMk id="57" creationId="{B62EBBA7-C52C-4712-98B2-B0D8211E2B39}"/>
          </ac:spMkLst>
        </pc:spChg>
        <pc:picChg chg="add mod">
          <ac:chgData name="J Dodds Staff 8924004" userId="88dad300-0d2d-40b8-8163-b1c74d8a4f06" providerId="ADAL" clId="{3172976C-949C-4363-9000-25D8C7199D76}" dt="2025-06-30T13:07:03.048" v="1207" actId="1076"/>
          <ac:picMkLst>
            <pc:docMk/>
            <pc:sldMk cId="724562713" sldId="256"/>
            <ac:picMk id="22" creationId="{871F6BE5-6090-4FA1-8F73-B194A6256679}"/>
          </ac:picMkLst>
        </pc:picChg>
        <pc:picChg chg="add mod">
          <ac:chgData name="J Dodds Staff 8924004" userId="88dad300-0d2d-40b8-8163-b1c74d8a4f06" providerId="ADAL" clId="{3172976C-949C-4363-9000-25D8C7199D76}" dt="2025-06-30T13:24:31.715" v="1402" actId="1076"/>
          <ac:picMkLst>
            <pc:docMk/>
            <pc:sldMk cId="724562713" sldId="256"/>
            <ac:picMk id="35" creationId="{3CE5865E-2169-45FE-A4D8-E13EB4162E62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C014E-1A75-4591-8539-5CD44928EC55}" type="datetimeFigureOut">
              <a:rPr lang="en-GB" smtClean="0"/>
              <a:t>30/06/2025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827FC-980E-40CC-B2D0-A5397E53FF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3311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C014E-1A75-4591-8539-5CD44928EC55}" type="datetimeFigureOut">
              <a:rPr lang="en-GB" smtClean="0"/>
              <a:t>30/06/2025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827FC-980E-40CC-B2D0-A5397E53FF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850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C014E-1A75-4591-8539-5CD44928EC55}" type="datetimeFigureOut">
              <a:rPr lang="en-GB" smtClean="0"/>
              <a:t>30/06/2025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827FC-980E-40CC-B2D0-A5397E53FF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417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C014E-1A75-4591-8539-5CD44928EC55}" type="datetimeFigureOut">
              <a:rPr lang="en-GB" smtClean="0"/>
              <a:t>30/06/2025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827FC-980E-40CC-B2D0-A5397E53FF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11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C014E-1A75-4591-8539-5CD44928EC55}" type="datetimeFigureOut">
              <a:rPr lang="en-GB" smtClean="0"/>
              <a:t>30/06/2025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827FC-980E-40CC-B2D0-A5397E53FF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878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C014E-1A75-4591-8539-5CD44928EC55}" type="datetimeFigureOut">
              <a:rPr lang="en-GB" smtClean="0"/>
              <a:t>30/06/2025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827FC-980E-40CC-B2D0-A5397E53FF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119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C014E-1A75-4591-8539-5CD44928EC55}" type="datetimeFigureOut">
              <a:rPr lang="en-GB" smtClean="0"/>
              <a:t>30/06/2025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827FC-980E-40CC-B2D0-A5397E53FF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2346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C014E-1A75-4591-8539-5CD44928EC55}" type="datetimeFigureOut">
              <a:rPr lang="en-GB" smtClean="0"/>
              <a:t>30/06/2025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827FC-980E-40CC-B2D0-A5397E53FF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9560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C014E-1A75-4591-8539-5CD44928EC55}" type="datetimeFigureOut">
              <a:rPr lang="en-GB" smtClean="0"/>
              <a:t>30/06/2025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827FC-980E-40CC-B2D0-A5397E53FF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96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C014E-1A75-4591-8539-5CD44928EC55}" type="datetimeFigureOut">
              <a:rPr lang="en-GB" smtClean="0"/>
              <a:t>30/06/2025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827FC-980E-40CC-B2D0-A5397E53FF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2259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C014E-1A75-4591-8539-5CD44928EC55}" type="datetimeFigureOut">
              <a:rPr lang="en-GB" smtClean="0"/>
              <a:t>30/06/2025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827FC-980E-40CC-B2D0-A5397E53FF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5628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C014E-1A75-4591-8539-5CD44928EC55}" type="datetimeFigureOut">
              <a:rPr lang="en-GB" smtClean="0"/>
              <a:t>30/06/2025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5827FC-980E-40CC-B2D0-A5397E53FF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4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dojo.org/a-level/aqa-psychology/" TargetMode="External"/><Relationship Id="rId7" Type="http://schemas.openxmlformats.org/officeDocument/2006/relationships/image" Target="../media/image3.png"/><Relationship Id="rId2" Type="http://schemas.openxmlformats.org/officeDocument/2006/relationships/hyperlink" Target="https://www.youtube.com/@BearitinMIND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bps.org.uk/research-digest" TargetMode="External"/><Relationship Id="rId5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31667EFD-5C5B-465B-D9D2-08EF733CE7B6}"/>
              </a:ext>
            </a:extLst>
          </p:cNvPr>
          <p:cNvGrpSpPr/>
          <p:nvPr/>
        </p:nvGrpSpPr>
        <p:grpSpPr>
          <a:xfrm>
            <a:off x="0" y="0"/>
            <a:ext cx="4329545" cy="4329545"/>
            <a:chOff x="83130" y="80964"/>
            <a:chExt cx="4329545" cy="4329545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BA0F7A3B-F6AC-A8EC-57D8-FBBFFFFC47D0}"/>
                </a:ext>
              </a:extLst>
            </p:cNvPr>
            <p:cNvGrpSpPr/>
            <p:nvPr/>
          </p:nvGrpSpPr>
          <p:grpSpPr>
            <a:xfrm>
              <a:off x="83130" y="80964"/>
              <a:ext cx="4329545" cy="4329545"/>
              <a:chOff x="180109" y="173182"/>
              <a:chExt cx="4329545" cy="4329545"/>
            </a:xfrm>
          </p:grpSpPr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1A41082B-7E91-102E-DC7E-C2BF59D590A3}"/>
                  </a:ext>
                </a:extLst>
              </p:cNvPr>
              <p:cNvSpPr/>
              <p:nvPr/>
            </p:nvSpPr>
            <p:spPr>
              <a:xfrm>
                <a:off x="180109" y="173182"/>
                <a:ext cx="138546" cy="4329545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65462AED-0104-DD09-2695-85FF5FB38B64}"/>
                  </a:ext>
                </a:extLst>
              </p:cNvPr>
              <p:cNvSpPr/>
              <p:nvPr/>
            </p:nvSpPr>
            <p:spPr>
              <a:xfrm rot="16200000">
                <a:off x="2275609" y="-1922317"/>
                <a:ext cx="138546" cy="4329545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7FFE3A54-13EB-CDE4-0FD3-A777118DBE14}"/>
                </a:ext>
              </a:extLst>
            </p:cNvPr>
            <p:cNvGrpSpPr/>
            <p:nvPr/>
          </p:nvGrpSpPr>
          <p:grpSpPr>
            <a:xfrm>
              <a:off x="324889" y="316827"/>
              <a:ext cx="2247580" cy="2226103"/>
              <a:chOff x="408016" y="399955"/>
              <a:chExt cx="2247580" cy="2226103"/>
            </a:xfrm>
          </p:grpSpPr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1DFB21DD-9344-C5BB-371A-FE514FC3BCB2}"/>
                  </a:ext>
                </a:extLst>
              </p:cNvPr>
              <p:cNvSpPr/>
              <p:nvPr/>
            </p:nvSpPr>
            <p:spPr>
              <a:xfrm rot="16200000">
                <a:off x="1473273" y="-643824"/>
                <a:ext cx="138544" cy="2226103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5A1484DA-0B58-778F-D342-2BDC02DCC159}"/>
                  </a:ext>
                </a:extLst>
              </p:cNvPr>
              <p:cNvSpPr/>
              <p:nvPr/>
            </p:nvSpPr>
            <p:spPr>
              <a:xfrm rot="10800000">
                <a:off x="408016" y="399955"/>
                <a:ext cx="138544" cy="2226103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ED5C8601-F091-AA6E-3B7E-70AB15388B90}"/>
              </a:ext>
            </a:extLst>
          </p:cNvPr>
          <p:cNvGrpSpPr/>
          <p:nvPr/>
        </p:nvGrpSpPr>
        <p:grpSpPr>
          <a:xfrm rot="10800000">
            <a:off x="2528455" y="5576455"/>
            <a:ext cx="4329545" cy="4329545"/>
            <a:chOff x="83130" y="80964"/>
            <a:chExt cx="4329545" cy="4329545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D8190EA8-9AFB-E3A0-B256-1AA4055A7FC6}"/>
                </a:ext>
              </a:extLst>
            </p:cNvPr>
            <p:cNvGrpSpPr/>
            <p:nvPr/>
          </p:nvGrpSpPr>
          <p:grpSpPr>
            <a:xfrm>
              <a:off x="83130" y="80964"/>
              <a:ext cx="4329545" cy="4329545"/>
              <a:chOff x="180109" y="173182"/>
              <a:chExt cx="4329545" cy="4329545"/>
            </a:xfrm>
          </p:grpSpPr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D5F396CD-4DBE-575F-6AF4-1C7ACF4928DE}"/>
                  </a:ext>
                </a:extLst>
              </p:cNvPr>
              <p:cNvSpPr/>
              <p:nvPr/>
            </p:nvSpPr>
            <p:spPr>
              <a:xfrm>
                <a:off x="180109" y="173182"/>
                <a:ext cx="138546" cy="4329545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9359E1A8-B0B3-E4A0-1A72-390E9E4B6D92}"/>
                  </a:ext>
                </a:extLst>
              </p:cNvPr>
              <p:cNvSpPr/>
              <p:nvPr/>
            </p:nvSpPr>
            <p:spPr>
              <a:xfrm rot="16200000">
                <a:off x="2275609" y="-1922317"/>
                <a:ext cx="138546" cy="4329545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F20C7662-5100-7789-EFB0-6218330D988D}"/>
                </a:ext>
              </a:extLst>
            </p:cNvPr>
            <p:cNvGrpSpPr/>
            <p:nvPr/>
          </p:nvGrpSpPr>
          <p:grpSpPr>
            <a:xfrm>
              <a:off x="324889" y="316827"/>
              <a:ext cx="2247580" cy="2226103"/>
              <a:chOff x="408016" y="399955"/>
              <a:chExt cx="2247580" cy="2226103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B0276C8C-EDDD-6699-AC9A-21AA49A4D07C}"/>
                  </a:ext>
                </a:extLst>
              </p:cNvPr>
              <p:cNvSpPr/>
              <p:nvPr/>
            </p:nvSpPr>
            <p:spPr>
              <a:xfrm rot="16200000">
                <a:off x="1473273" y="-643824"/>
                <a:ext cx="138544" cy="2226103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785009FB-92B5-C21C-B220-FC687BE67154}"/>
                  </a:ext>
                </a:extLst>
              </p:cNvPr>
              <p:cNvSpPr/>
              <p:nvPr/>
            </p:nvSpPr>
            <p:spPr>
              <a:xfrm rot="10800000">
                <a:off x="408016" y="399955"/>
                <a:ext cx="138544" cy="2226103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1063E13A-BE9D-D6D5-0586-504D77390697}"/>
              </a:ext>
            </a:extLst>
          </p:cNvPr>
          <p:cNvGrpSpPr/>
          <p:nvPr/>
        </p:nvGrpSpPr>
        <p:grpSpPr>
          <a:xfrm>
            <a:off x="380303" y="374409"/>
            <a:ext cx="4916439" cy="1591862"/>
            <a:chOff x="380303" y="374409"/>
            <a:chExt cx="5260011" cy="1591862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48BD6458-CAA0-CD1F-EC67-5A37444A45E5}"/>
                </a:ext>
              </a:extLst>
            </p:cNvPr>
            <p:cNvSpPr txBox="1"/>
            <p:nvPr/>
          </p:nvSpPr>
          <p:spPr>
            <a:xfrm>
              <a:off x="380303" y="374409"/>
              <a:ext cx="526001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>
                  <a:latin typeface="Exo ExtraBold" pitchFamily="2" charset="0"/>
                </a:rPr>
                <a:t>PSYCHOLOGY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C5188C2A-3879-9E21-832A-0DCACE670751}"/>
                </a:ext>
              </a:extLst>
            </p:cNvPr>
            <p:cNvSpPr txBox="1"/>
            <p:nvPr/>
          </p:nvSpPr>
          <p:spPr>
            <a:xfrm>
              <a:off x="1580647" y="765942"/>
              <a:ext cx="3949242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GB" sz="1200" dirty="0">
                  <a:latin typeface="Exo" pitchFamily="2" charset="0"/>
                </a:rPr>
                <a:t>A Level Psychology explores a wide range of topics – from memory to obedience; from mental health to early attachment relationships. We explore the competing theories that explain them; evaluate the quality of evidence supporting them; and apply them to real life situations and people.</a:t>
              </a:r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71C84549-E8F9-ED8F-450F-2A720FFAE888}"/>
              </a:ext>
            </a:extLst>
          </p:cNvPr>
          <p:cNvSpPr txBox="1"/>
          <p:nvPr/>
        </p:nvSpPr>
        <p:spPr>
          <a:xfrm>
            <a:off x="386534" y="1993416"/>
            <a:ext cx="37975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Exo ExtraBold" pitchFamily="2" charset="0"/>
              </a:rPr>
              <a:t>BEFORE YOU START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BDC5116-FCF4-99D4-6CD8-662EDD524C82}"/>
              </a:ext>
            </a:extLst>
          </p:cNvPr>
          <p:cNvSpPr txBox="1"/>
          <p:nvPr/>
        </p:nvSpPr>
        <p:spPr>
          <a:xfrm>
            <a:off x="380303" y="2272843"/>
            <a:ext cx="394924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1" dirty="0">
                <a:latin typeface="Exo" pitchFamily="2" charset="0"/>
              </a:rPr>
              <a:t>Key textbook: </a:t>
            </a:r>
            <a:r>
              <a:rPr lang="en-US" sz="1000" dirty="0">
                <a:latin typeface="Exo" pitchFamily="2" charset="0"/>
              </a:rPr>
              <a:t>you will get free access to an online copy of the Illuminate AQA Psychology for A Level textbooks and hard copies of relevant revision and study guides when you start Year 12.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1" dirty="0">
                <a:latin typeface="Exo" pitchFamily="2" charset="0"/>
              </a:rPr>
              <a:t>Key Website</a:t>
            </a:r>
            <a:r>
              <a:rPr lang="en-US" sz="1000" dirty="0">
                <a:latin typeface="Exo" pitchFamily="2" charset="0"/>
              </a:rPr>
              <a:t>: check out the </a:t>
            </a:r>
            <a:r>
              <a:rPr lang="en-US" sz="1000" dirty="0">
                <a:latin typeface="Exo" pitchFamily="2" charset="0"/>
                <a:hlinkClick r:id="rId2"/>
              </a:rPr>
              <a:t>Bear It In Mind </a:t>
            </a:r>
            <a:r>
              <a:rPr lang="en-US" sz="1000" dirty="0">
                <a:latin typeface="Exo" pitchFamily="2" charset="0"/>
              </a:rPr>
              <a:t>YouTube channel and </a:t>
            </a:r>
            <a:r>
              <a:rPr lang="en-US" sz="1000" dirty="0" err="1">
                <a:latin typeface="Exo" pitchFamily="2" charset="0"/>
                <a:hlinkClick r:id="rId3"/>
              </a:rPr>
              <a:t>Learndojo</a:t>
            </a:r>
            <a:r>
              <a:rPr lang="en-US" sz="1000" dirty="0">
                <a:latin typeface="Exo" pitchFamily="2" charset="0"/>
              </a:rPr>
              <a:t> website.</a:t>
            </a:r>
            <a:endParaRPr lang="en-GB" sz="1000" dirty="0">
              <a:latin typeface="Exo" pitchFamily="2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3AECD58-CF10-2F3A-555B-1C136206EB6E}"/>
              </a:ext>
            </a:extLst>
          </p:cNvPr>
          <p:cNvSpPr txBox="1"/>
          <p:nvPr/>
        </p:nvSpPr>
        <p:spPr>
          <a:xfrm>
            <a:off x="442770" y="1821585"/>
            <a:ext cx="122600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>
                <a:solidFill>
                  <a:srgbClr val="002D73"/>
                </a:solidFill>
                <a:latin typeface="Exo" pitchFamily="2" charset="0"/>
              </a:rPr>
              <a:t>Scan for Specification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8E4EBF78-387D-3512-153F-C12023A91B37}"/>
              </a:ext>
            </a:extLst>
          </p:cNvPr>
          <p:cNvGrpSpPr/>
          <p:nvPr/>
        </p:nvGrpSpPr>
        <p:grpSpPr>
          <a:xfrm>
            <a:off x="4358648" y="1914846"/>
            <a:ext cx="2559787" cy="2478735"/>
            <a:chOff x="4358648" y="1914846"/>
            <a:chExt cx="2559787" cy="2478735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DAF4CBA9-4ADC-B076-E7F6-5B9DC6108B68}"/>
                </a:ext>
              </a:extLst>
            </p:cNvPr>
            <p:cNvSpPr/>
            <p:nvPr/>
          </p:nvSpPr>
          <p:spPr>
            <a:xfrm>
              <a:off x="4358648" y="2042075"/>
              <a:ext cx="2141920" cy="2351506"/>
            </a:xfrm>
            <a:prstGeom prst="rect">
              <a:avLst/>
            </a:prstGeom>
            <a:noFill/>
            <a:ln w="1016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BB472EDC-331D-DACF-08BB-9B473CAB1A5F}"/>
                </a:ext>
              </a:extLst>
            </p:cNvPr>
            <p:cNvSpPr txBox="1"/>
            <p:nvPr/>
          </p:nvSpPr>
          <p:spPr>
            <a:xfrm rot="5400000">
              <a:off x="5620717" y="2843232"/>
              <a:ext cx="22261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>
                  <a:latin typeface="Exo ExtraBold" pitchFamily="2" charset="0"/>
                </a:rPr>
                <a:t>LITERACY TASK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3346A9C2-750F-B964-F359-45F1060A1598}"/>
                </a:ext>
              </a:extLst>
            </p:cNvPr>
            <p:cNvSpPr txBox="1"/>
            <p:nvPr/>
          </p:nvSpPr>
          <p:spPr>
            <a:xfrm>
              <a:off x="4438343" y="2112947"/>
              <a:ext cx="1982529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GB" sz="900" dirty="0">
                <a:latin typeface="Exo" pitchFamily="2" charset="0"/>
              </a:endParaRPr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C9302334-67E4-79D0-CCDF-4AD254CD4032}"/>
              </a:ext>
            </a:extLst>
          </p:cNvPr>
          <p:cNvGrpSpPr/>
          <p:nvPr/>
        </p:nvGrpSpPr>
        <p:grpSpPr>
          <a:xfrm>
            <a:off x="-37434" y="3414278"/>
            <a:ext cx="6581724" cy="3049437"/>
            <a:chOff x="-34755" y="3436651"/>
            <a:chExt cx="6581724" cy="3049437"/>
          </a:xfrm>
        </p:grpSpPr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8935AC2B-5913-E847-79DB-95244DC55D26}"/>
                </a:ext>
              </a:extLst>
            </p:cNvPr>
            <p:cNvGrpSpPr/>
            <p:nvPr/>
          </p:nvGrpSpPr>
          <p:grpSpPr>
            <a:xfrm>
              <a:off x="-34755" y="3542463"/>
              <a:ext cx="4075841" cy="2943625"/>
              <a:chOff x="3936698" y="2155132"/>
              <a:chExt cx="4075841" cy="2943625"/>
            </a:xfrm>
          </p:grpSpPr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173B0924-68C2-6B7E-5E6F-0F095869E0A3}"/>
                  </a:ext>
                </a:extLst>
              </p:cNvPr>
              <p:cNvSpPr txBox="1"/>
              <p:nvPr/>
            </p:nvSpPr>
            <p:spPr>
              <a:xfrm rot="16200000">
                <a:off x="3008312" y="3801039"/>
                <a:ext cx="222610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>
                    <a:latin typeface="Exo ExtraBold" pitchFamily="2" charset="0"/>
                  </a:rPr>
                  <a:t>KNOW THIS TASK</a:t>
                </a:r>
              </a:p>
            </p:txBody>
          </p:sp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65C28839-FAEA-0F3F-72E1-67156DE9627D}"/>
                  </a:ext>
                </a:extLst>
              </p:cNvPr>
              <p:cNvSpPr txBox="1"/>
              <p:nvPr/>
            </p:nvSpPr>
            <p:spPr>
              <a:xfrm>
                <a:off x="4387808" y="2155132"/>
                <a:ext cx="3624731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GB" sz="900" dirty="0">
                  <a:latin typeface="Exo" pitchFamily="2" charset="0"/>
                </a:endParaRPr>
              </a:p>
            </p:txBody>
          </p:sp>
        </p:grp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A6513337-3727-AFB4-7771-1F378DC58187}"/>
                </a:ext>
              </a:extLst>
            </p:cNvPr>
            <p:cNvCxnSpPr>
              <a:cxnSpLocks/>
            </p:cNvCxnSpPr>
            <p:nvPr/>
          </p:nvCxnSpPr>
          <p:spPr>
            <a:xfrm>
              <a:off x="372011" y="3442394"/>
              <a:ext cx="0" cy="2968031"/>
            </a:xfrm>
            <a:prstGeom prst="line">
              <a:avLst/>
            </a:prstGeom>
            <a:ln w="1143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8B9AE84C-567F-DED8-E5DB-5CA394AEB18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20656" y="3482352"/>
              <a:ext cx="3866096" cy="0"/>
            </a:xfrm>
            <a:prstGeom prst="line">
              <a:avLst/>
            </a:prstGeom>
            <a:ln w="1143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29CB769E-D973-E4BA-318F-7E88F61D3B68}"/>
                </a:ext>
              </a:extLst>
            </p:cNvPr>
            <p:cNvCxnSpPr>
              <a:cxnSpLocks/>
            </p:cNvCxnSpPr>
            <p:nvPr/>
          </p:nvCxnSpPr>
          <p:spPr>
            <a:xfrm>
              <a:off x="4133885" y="3436651"/>
              <a:ext cx="0" cy="1147975"/>
            </a:xfrm>
            <a:prstGeom prst="line">
              <a:avLst/>
            </a:prstGeom>
            <a:ln w="1143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0B829831-76FA-51AD-3A52-BAF6EA4E5D7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20656" y="6364161"/>
              <a:ext cx="6226313" cy="0"/>
            </a:xfrm>
            <a:prstGeom prst="line">
              <a:avLst/>
            </a:prstGeom>
            <a:ln w="1143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C6ADAAD3-C25E-0D17-B016-D0B2FF0A4E0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079379" y="4599994"/>
              <a:ext cx="2421189" cy="0"/>
            </a:xfrm>
            <a:prstGeom prst="line">
              <a:avLst/>
            </a:prstGeom>
            <a:ln w="1143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2F094211-AF44-CC62-0E46-3305158F548C}"/>
                </a:ext>
              </a:extLst>
            </p:cNvPr>
            <p:cNvCxnSpPr>
              <a:cxnSpLocks/>
            </p:cNvCxnSpPr>
            <p:nvPr/>
          </p:nvCxnSpPr>
          <p:spPr>
            <a:xfrm>
              <a:off x="6491322" y="4544184"/>
              <a:ext cx="0" cy="1872695"/>
            </a:xfrm>
            <a:prstGeom prst="line">
              <a:avLst/>
            </a:prstGeom>
            <a:ln w="1143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30" name="Group 1029">
            <a:extLst>
              <a:ext uri="{FF2B5EF4-FFF2-40B4-BE49-F238E27FC236}">
                <a16:creationId xmlns:a16="http://schemas.microsoft.com/office/drawing/2014/main" id="{5ACBDBD7-CB96-9AAE-6CAD-C714D0140FD3}"/>
              </a:ext>
            </a:extLst>
          </p:cNvPr>
          <p:cNvGrpSpPr/>
          <p:nvPr/>
        </p:nvGrpSpPr>
        <p:grpSpPr>
          <a:xfrm>
            <a:off x="58831" y="6531298"/>
            <a:ext cx="6369576" cy="3046645"/>
            <a:chOff x="-34755" y="3439443"/>
            <a:chExt cx="6369576" cy="3046645"/>
          </a:xfrm>
        </p:grpSpPr>
        <p:grpSp>
          <p:nvGrpSpPr>
            <p:cNvPr id="1031" name="Group 1030">
              <a:extLst>
                <a:ext uri="{FF2B5EF4-FFF2-40B4-BE49-F238E27FC236}">
                  <a16:creationId xmlns:a16="http://schemas.microsoft.com/office/drawing/2014/main" id="{ACA1BCF3-1F5A-30E7-28DE-86022A3ABF37}"/>
                </a:ext>
              </a:extLst>
            </p:cNvPr>
            <p:cNvGrpSpPr/>
            <p:nvPr/>
          </p:nvGrpSpPr>
          <p:grpSpPr>
            <a:xfrm>
              <a:off x="-34755" y="3542463"/>
              <a:ext cx="6260283" cy="2943625"/>
              <a:chOff x="3936698" y="2155132"/>
              <a:chExt cx="6260283" cy="2943625"/>
            </a:xfrm>
          </p:grpSpPr>
          <p:sp>
            <p:nvSpPr>
              <p:cNvPr id="1038" name="TextBox 1037">
                <a:extLst>
                  <a:ext uri="{FF2B5EF4-FFF2-40B4-BE49-F238E27FC236}">
                    <a16:creationId xmlns:a16="http://schemas.microsoft.com/office/drawing/2014/main" id="{E8A914E0-2849-FE8D-DF03-F17D09D966F7}"/>
                  </a:ext>
                </a:extLst>
              </p:cNvPr>
              <p:cNvSpPr txBox="1"/>
              <p:nvPr/>
            </p:nvSpPr>
            <p:spPr>
              <a:xfrm rot="16200000">
                <a:off x="3008312" y="3801039"/>
                <a:ext cx="222610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>
                    <a:latin typeface="Exo ExtraBold" pitchFamily="2" charset="0"/>
                  </a:rPr>
                  <a:t>DO THIS TASK</a:t>
                </a:r>
              </a:p>
            </p:txBody>
          </p:sp>
          <p:sp>
            <p:nvSpPr>
              <p:cNvPr id="1039" name="TextBox 1038">
                <a:extLst>
                  <a:ext uri="{FF2B5EF4-FFF2-40B4-BE49-F238E27FC236}">
                    <a16:creationId xmlns:a16="http://schemas.microsoft.com/office/drawing/2014/main" id="{A04AC610-E8A8-6CF2-2EFA-96C8E0B7A682}"/>
                  </a:ext>
                </a:extLst>
              </p:cNvPr>
              <p:cNvSpPr txBox="1"/>
              <p:nvPr/>
            </p:nvSpPr>
            <p:spPr>
              <a:xfrm>
                <a:off x="4387808" y="2155132"/>
                <a:ext cx="5809173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GB" sz="900" dirty="0">
                  <a:latin typeface="Exo" pitchFamily="2" charset="0"/>
                </a:endParaRPr>
              </a:p>
            </p:txBody>
          </p:sp>
        </p:grpSp>
        <p:cxnSp>
          <p:nvCxnSpPr>
            <p:cNvPr id="1032" name="Straight Connector 1031">
              <a:extLst>
                <a:ext uri="{FF2B5EF4-FFF2-40B4-BE49-F238E27FC236}">
                  <a16:creationId xmlns:a16="http://schemas.microsoft.com/office/drawing/2014/main" id="{51CB70C5-1F9F-B76D-C8BF-B7CB7F2E7DF8}"/>
                </a:ext>
              </a:extLst>
            </p:cNvPr>
            <p:cNvCxnSpPr>
              <a:cxnSpLocks/>
            </p:cNvCxnSpPr>
            <p:nvPr/>
          </p:nvCxnSpPr>
          <p:spPr>
            <a:xfrm>
              <a:off x="372011" y="3442394"/>
              <a:ext cx="0" cy="2968031"/>
            </a:xfrm>
            <a:prstGeom prst="line">
              <a:avLst/>
            </a:prstGeom>
            <a:ln w="1143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3" name="Straight Connector 1032">
              <a:extLst>
                <a:ext uri="{FF2B5EF4-FFF2-40B4-BE49-F238E27FC236}">
                  <a16:creationId xmlns:a16="http://schemas.microsoft.com/office/drawing/2014/main" id="{E346D439-8997-CC8B-6EC2-995B6EEED1F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20656" y="3482352"/>
              <a:ext cx="6014165" cy="0"/>
            </a:xfrm>
            <a:prstGeom prst="line">
              <a:avLst/>
            </a:prstGeom>
            <a:ln w="1143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4" name="Straight Connector 1033">
              <a:extLst>
                <a:ext uri="{FF2B5EF4-FFF2-40B4-BE49-F238E27FC236}">
                  <a16:creationId xmlns:a16="http://schemas.microsoft.com/office/drawing/2014/main" id="{92B6EDE5-B654-83E5-C298-7AFAFC5F7F29}"/>
                </a:ext>
              </a:extLst>
            </p:cNvPr>
            <p:cNvCxnSpPr>
              <a:cxnSpLocks/>
            </p:cNvCxnSpPr>
            <p:nvPr/>
          </p:nvCxnSpPr>
          <p:spPr>
            <a:xfrm>
              <a:off x="3616666" y="4569227"/>
              <a:ext cx="0" cy="1835558"/>
            </a:xfrm>
            <a:prstGeom prst="line">
              <a:avLst/>
            </a:prstGeom>
            <a:ln w="1143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5" name="Straight Connector 1034">
              <a:extLst>
                <a:ext uri="{FF2B5EF4-FFF2-40B4-BE49-F238E27FC236}">
                  <a16:creationId xmlns:a16="http://schemas.microsoft.com/office/drawing/2014/main" id="{4A0AE30F-F505-D13E-DF40-6F2B5D299F7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20656" y="6364161"/>
              <a:ext cx="3352593" cy="0"/>
            </a:xfrm>
            <a:prstGeom prst="line">
              <a:avLst/>
            </a:prstGeom>
            <a:ln w="11430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6" name="Straight Connector 1035">
              <a:extLst>
                <a:ext uri="{FF2B5EF4-FFF2-40B4-BE49-F238E27FC236}">
                  <a16:creationId xmlns:a16="http://schemas.microsoft.com/office/drawing/2014/main" id="{8D489F03-D0B9-4EF8-05DD-94476D25A01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566193" y="4569227"/>
              <a:ext cx="2768628" cy="0"/>
            </a:xfrm>
            <a:prstGeom prst="line">
              <a:avLst/>
            </a:prstGeom>
            <a:ln w="1143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7" name="Straight Connector 1036">
              <a:extLst>
                <a:ext uri="{FF2B5EF4-FFF2-40B4-BE49-F238E27FC236}">
                  <a16:creationId xmlns:a16="http://schemas.microsoft.com/office/drawing/2014/main" id="{59D9F6A7-6568-55BC-61FA-E41A16607D95}"/>
                </a:ext>
              </a:extLst>
            </p:cNvPr>
            <p:cNvCxnSpPr>
              <a:cxnSpLocks/>
            </p:cNvCxnSpPr>
            <p:nvPr/>
          </p:nvCxnSpPr>
          <p:spPr>
            <a:xfrm>
              <a:off x="6280174" y="3439443"/>
              <a:ext cx="0" cy="1163343"/>
            </a:xfrm>
            <a:prstGeom prst="line">
              <a:avLst/>
            </a:prstGeom>
            <a:ln w="1143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53" name="Group 1052">
            <a:extLst>
              <a:ext uri="{FF2B5EF4-FFF2-40B4-BE49-F238E27FC236}">
                <a16:creationId xmlns:a16="http://schemas.microsoft.com/office/drawing/2014/main" id="{CF8C79C1-3561-5C58-AE0A-81814D5DD079}"/>
              </a:ext>
            </a:extLst>
          </p:cNvPr>
          <p:cNvGrpSpPr/>
          <p:nvPr/>
        </p:nvGrpSpPr>
        <p:grpSpPr>
          <a:xfrm>
            <a:off x="3814188" y="7627058"/>
            <a:ext cx="2559788" cy="2226104"/>
            <a:chOff x="4358647" y="1914846"/>
            <a:chExt cx="2559788" cy="2226104"/>
          </a:xfrm>
          <a:solidFill>
            <a:schemeClr val="bg1"/>
          </a:solidFill>
        </p:grpSpPr>
        <p:sp>
          <p:nvSpPr>
            <p:cNvPr id="1054" name="Rectangle 1053">
              <a:extLst>
                <a:ext uri="{FF2B5EF4-FFF2-40B4-BE49-F238E27FC236}">
                  <a16:creationId xmlns:a16="http://schemas.microsoft.com/office/drawing/2014/main" id="{CD4231F7-A559-7CE1-0391-4504705292BB}"/>
                </a:ext>
              </a:extLst>
            </p:cNvPr>
            <p:cNvSpPr/>
            <p:nvPr/>
          </p:nvSpPr>
          <p:spPr>
            <a:xfrm>
              <a:off x="4358647" y="2042075"/>
              <a:ext cx="2190455" cy="1634146"/>
            </a:xfrm>
            <a:prstGeom prst="rect">
              <a:avLst/>
            </a:prstGeom>
            <a:grpFill/>
            <a:ln w="1016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55" name="TextBox 1054">
              <a:extLst>
                <a:ext uri="{FF2B5EF4-FFF2-40B4-BE49-F238E27FC236}">
                  <a16:creationId xmlns:a16="http://schemas.microsoft.com/office/drawing/2014/main" id="{F7953BB5-B422-D7AF-6070-27B58B477A24}"/>
                </a:ext>
              </a:extLst>
            </p:cNvPr>
            <p:cNvSpPr txBox="1"/>
            <p:nvPr/>
          </p:nvSpPr>
          <p:spPr>
            <a:xfrm rot="5400000">
              <a:off x="5620717" y="2843232"/>
              <a:ext cx="2226104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GB" b="1" dirty="0">
                  <a:latin typeface="Exo ExtraBold" pitchFamily="2" charset="0"/>
                </a:rPr>
                <a:t>CAREERS TASK</a:t>
              </a:r>
            </a:p>
          </p:txBody>
        </p:sp>
        <p:sp>
          <p:nvSpPr>
            <p:cNvPr id="1056" name="TextBox 1055">
              <a:extLst>
                <a:ext uri="{FF2B5EF4-FFF2-40B4-BE49-F238E27FC236}">
                  <a16:creationId xmlns:a16="http://schemas.microsoft.com/office/drawing/2014/main" id="{0BB99942-B2D1-85BF-04C3-677F8247F7FB}"/>
                </a:ext>
              </a:extLst>
            </p:cNvPr>
            <p:cNvSpPr txBox="1"/>
            <p:nvPr/>
          </p:nvSpPr>
          <p:spPr>
            <a:xfrm>
              <a:off x="4438343" y="2112947"/>
              <a:ext cx="1982529" cy="133882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GB" sz="900" dirty="0">
                  <a:latin typeface="Exo" pitchFamily="2" charset="0"/>
                </a:rPr>
                <a:t>Research and </a:t>
              </a:r>
              <a:r>
                <a:rPr lang="en-GB" sz="900" b="1" dirty="0">
                  <a:latin typeface="Exo" pitchFamily="2" charset="0"/>
                </a:rPr>
                <a:t>list 10 </a:t>
              </a:r>
              <a:r>
                <a:rPr lang="en-GB" sz="900" dirty="0">
                  <a:latin typeface="Exo" pitchFamily="2" charset="0"/>
                </a:rPr>
                <a:t>careers in</a:t>
              </a:r>
              <a:endParaRPr lang="en-GB" sz="900" b="1" dirty="0">
                <a:solidFill>
                  <a:srgbClr val="EC008D"/>
                </a:solidFill>
                <a:latin typeface="Exo" pitchFamily="2" charset="0"/>
              </a:endParaRPr>
            </a:p>
            <a:p>
              <a:endParaRPr lang="en-GB" sz="900" dirty="0">
                <a:latin typeface="Exo" pitchFamily="2" charset="0"/>
              </a:endParaRPr>
            </a:p>
            <a:p>
              <a:r>
                <a:rPr lang="en-GB" sz="900" b="1" dirty="0">
                  <a:latin typeface="Exo" pitchFamily="2" charset="0"/>
                </a:rPr>
                <a:t>Choose three </a:t>
              </a:r>
              <a:r>
                <a:rPr lang="en-GB" sz="900" dirty="0">
                  <a:latin typeface="Exo" pitchFamily="2" charset="0"/>
                </a:rPr>
                <a:t>from the list and outline the </a:t>
              </a:r>
              <a:r>
                <a:rPr lang="en-GB" sz="900" b="1" dirty="0">
                  <a:latin typeface="Exo" pitchFamily="2" charset="0"/>
                </a:rPr>
                <a:t>role</a:t>
              </a:r>
              <a:r>
                <a:rPr lang="en-GB" sz="900" dirty="0">
                  <a:latin typeface="Exo" pitchFamily="2" charset="0"/>
                </a:rPr>
                <a:t> and </a:t>
              </a:r>
              <a:r>
                <a:rPr lang="en-GB" sz="900" b="1" dirty="0">
                  <a:latin typeface="Exo" pitchFamily="2" charset="0"/>
                </a:rPr>
                <a:t>expectations</a:t>
              </a:r>
              <a:r>
                <a:rPr lang="en-GB" sz="900" dirty="0">
                  <a:latin typeface="Exo" pitchFamily="2" charset="0"/>
                </a:rPr>
                <a:t> in more detail</a:t>
              </a:r>
            </a:p>
            <a:p>
              <a:endParaRPr lang="en-GB" sz="900" dirty="0">
                <a:latin typeface="Exo" pitchFamily="2" charset="0"/>
              </a:endParaRPr>
            </a:p>
            <a:p>
              <a:r>
                <a:rPr lang="en-GB" sz="900" dirty="0">
                  <a:latin typeface="Exo" pitchFamily="2" charset="0"/>
                </a:rPr>
                <a:t>Review those </a:t>
              </a:r>
              <a:r>
                <a:rPr lang="en-GB" sz="900" b="1" dirty="0">
                  <a:latin typeface="Exo" pitchFamily="2" charset="0"/>
                </a:rPr>
                <a:t>three</a:t>
              </a:r>
              <a:r>
                <a:rPr lang="en-GB" sz="900" dirty="0">
                  <a:latin typeface="Exo" pitchFamily="2" charset="0"/>
                </a:rPr>
                <a:t> to show </a:t>
              </a:r>
              <a:r>
                <a:rPr lang="en-GB" sz="900" b="1" dirty="0">
                  <a:latin typeface="Exo" pitchFamily="2" charset="0"/>
                </a:rPr>
                <a:t>why</a:t>
              </a:r>
              <a:r>
                <a:rPr lang="en-GB" sz="900" dirty="0">
                  <a:latin typeface="Exo" pitchFamily="2" charset="0"/>
                </a:rPr>
                <a:t> you would be interested or suitable </a:t>
              </a:r>
              <a:r>
                <a:rPr lang="en-GB" sz="900">
                  <a:latin typeface="Exo" pitchFamily="2" charset="0"/>
                </a:rPr>
                <a:t>for that career</a:t>
              </a:r>
              <a:endParaRPr lang="en-GB" sz="900" b="1" dirty="0">
                <a:solidFill>
                  <a:srgbClr val="EC008D"/>
                </a:solidFill>
                <a:latin typeface="Exo" pitchFamily="2" charset="0"/>
              </a:endParaRPr>
            </a:p>
          </p:txBody>
        </p:sp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37DB6460-F8E1-F4F9-64FC-890942BF990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93530" y="55533"/>
            <a:ext cx="1595196" cy="92406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8AFA529-407F-4783-9A3D-E77733A073BF}"/>
              </a:ext>
            </a:extLst>
          </p:cNvPr>
          <p:cNvSpPr txBox="1"/>
          <p:nvPr/>
        </p:nvSpPr>
        <p:spPr>
          <a:xfrm>
            <a:off x="4502150" y="2164772"/>
            <a:ext cx="1871610" cy="2046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i="1" dirty="0">
                <a:latin typeface="Exo"/>
              </a:rPr>
              <a:t>KEY TERMS</a:t>
            </a:r>
          </a:p>
          <a:p>
            <a:endParaRPr lang="en-GB" sz="700" b="1" i="1" dirty="0">
              <a:latin typeface="Exo"/>
            </a:endParaRPr>
          </a:p>
          <a:p>
            <a:r>
              <a:rPr lang="en-GB" sz="1200" b="1" i="1" dirty="0">
                <a:latin typeface="Exo"/>
              </a:rPr>
              <a:t>Write definitions </a:t>
            </a:r>
            <a:r>
              <a:rPr lang="en-GB" sz="1200" i="1" dirty="0">
                <a:latin typeface="Exo"/>
              </a:rPr>
              <a:t>for the following key terms: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i="1" dirty="0">
                <a:latin typeface="Exo"/>
              </a:rPr>
              <a:t>Nature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i="1" dirty="0">
                <a:latin typeface="Exo"/>
              </a:rPr>
              <a:t>Nurture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i="1" dirty="0">
                <a:latin typeface="Exo"/>
              </a:rPr>
              <a:t>Free will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i="1" dirty="0">
                <a:latin typeface="Exo"/>
              </a:rPr>
              <a:t>Hard determinism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i="1" dirty="0">
                <a:latin typeface="Exo"/>
              </a:rPr>
              <a:t>Reductionism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i="1" dirty="0">
                <a:latin typeface="Exo"/>
              </a:rPr>
              <a:t>Holism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i="1" dirty="0">
                <a:latin typeface="Exo"/>
              </a:rPr>
              <a:t>Ethics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871F6BE5-6090-4FA1-8F73-B194A625667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5619" y="4847754"/>
            <a:ext cx="1955819" cy="1330245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2ACE6285-9478-4DE8-8C8E-25E3C1626245}"/>
              </a:ext>
            </a:extLst>
          </p:cNvPr>
          <p:cNvSpPr txBox="1"/>
          <p:nvPr/>
        </p:nvSpPr>
        <p:spPr>
          <a:xfrm>
            <a:off x="509941" y="3635506"/>
            <a:ext cx="3474869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>
                <a:latin typeface="Exo"/>
              </a:rPr>
              <a:t>3:2:1 Is Psychology a science?</a:t>
            </a:r>
          </a:p>
          <a:p>
            <a:endParaRPr lang="en-GB" sz="600" b="1" i="1" dirty="0">
              <a:latin typeface="Exo"/>
            </a:endParaRPr>
          </a:p>
          <a:p>
            <a:r>
              <a:rPr lang="en-GB" sz="1200" b="1" i="1" dirty="0">
                <a:latin typeface="Exo"/>
              </a:rPr>
              <a:t>Psychology’s status as a science is a source of debate. This is important because it relates to how credible and useful the subject is – as well as highlighting some of the challenges of studying human behaviour.</a:t>
            </a:r>
          </a:p>
          <a:p>
            <a:endParaRPr lang="en-GB" sz="900" b="1" i="1" dirty="0">
              <a:latin typeface="Exo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Exo"/>
              </a:rPr>
              <a:t>Find </a:t>
            </a:r>
            <a:r>
              <a:rPr lang="en-GB" sz="1200" b="1" dirty="0">
                <a:latin typeface="Exo"/>
              </a:rPr>
              <a:t>three</a:t>
            </a:r>
            <a:r>
              <a:rPr lang="en-GB" sz="1200" dirty="0">
                <a:latin typeface="Exo"/>
              </a:rPr>
              <a:t> arguments supporting the view that Psychology IS a science.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Exo"/>
              </a:rPr>
              <a:t>Find </a:t>
            </a:r>
            <a:r>
              <a:rPr lang="en-GB" sz="1200" b="1" dirty="0">
                <a:latin typeface="Exo"/>
              </a:rPr>
              <a:t>two </a:t>
            </a:r>
            <a:r>
              <a:rPr lang="en-GB" sz="1200" dirty="0">
                <a:latin typeface="Exo"/>
              </a:rPr>
              <a:t>arguments against the view that Psychology IS a science.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Exo"/>
              </a:rPr>
              <a:t>Give </a:t>
            </a:r>
            <a:r>
              <a:rPr lang="en-GB" sz="1200" b="1" dirty="0">
                <a:latin typeface="Exo"/>
              </a:rPr>
              <a:t>one</a:t>
            </a:r>
            <a:r>
              <a:rPr lang="en-GB" sz="1200" dirty="0">
                <a:latin typeface="Exo"/>
              </a:rPr>
              <a:t> yes/no answer to this question - and explain your reasoning.</a:t>
            </a:r>
          </a:p>
          <a:p>
            <a:endParaRPr lang="en-GB" b="1" i="1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50FC254-7EF9-4664-863E-BDAD26DA2819}"/>
              </a:ext>
            </a:extLst>
          </p:cNvPr>
          <p:cNvSpPr txBox="1"/>
          <p:nvPr/>
        </p:nvSpPr>
        <p:spPr>
          <a:xfrm>
            <a:off x="609600" y="6713414"/>
            <a:ext cx="556183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i="1" dirty="0">
                <a:latin typeface="Exo"/>
                <a:hlinkClick r:id="rId6"/>
              </a:rPr>
              <a:t>BPS Research Digest</a:t>
            </a:r>
            <a:endParaRPr lang="en-GB" sz="1600" b="1" i="1" dirty="0">
              <a:latin typeface="Exo"/>
            </a:endParaRPr>
          </a:p>
          <a:p>
            <a:endParaRPr lang="en-GB" sz="600" b="1" i="1" dirty="0">
              <a:latin typeface="Exo"/>
            </a:endParaRPr>
          </a:p>
          <a:p>
            <a:r>
              <a:rPr lang="en-GB" sz="1200" dirty="0">
                <a:latin typeface="Exo"/>
              </a:rPr>
              <a:t>Psychological research is happening all the time. This keeps the subject relevant and allows accepted theory to be tested, and when necessary, adapted or even rejected! 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3444262-E7DB-4097-AD1C-467FEAAA4C4B}"/>
              </a:ext>
            </a:extLst>
          </p:cNvPr>
          <p:cNvSpPr txBox="1"/>
          <p:nvPr/>
        </p:nvSpPr>
        <p:spPr>
          <a:xfrm>
            <a:off x="664544" y="7587728"/>
            <a:ext cx="283048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Exo"/>
              </a:rPr>
              <a:t>Go to the BPS (British Psychological Society) Research Digest and choose one study that looks interesting to you.</a:t>
            </a:r>
          </a:p>
          <a:p>
            <a:endParaRPr lang="en-GB" sz="1200" dirty="0">
              <a:latin typeface="Exo"/>
            </a:endParaRPr>
          </a:p>
          <a:p>
            <a:r>
              <a:rPr lang="en-GB" sz="1200" dirty="0">
                <a:latin typeface="Exo"/>
              </a:rPr>
              <a:t>Talk with a friend and/or relative about:</a:t>
            </a:r>
          </a:p>
          <a:p>
            <a:r>
              <a:rPr lang="en-GB" sz="1200" dirty="0">
                <a:latin typeface="Exo"/>
              </a:rPr>
              <a:t>- The research question</a:t>
            </a:r>
          </a:p>
          <a:p>
            <a:r>
              <a:rPr lang="en-GB" sz="1200" dirty="0">
                <a:latin typeface="Exo"/>
              </a:rPr>
              <a:t>- How they researched it</a:t>
            </a:r>
          </a:p>
          <a:p>
            <a:r>
              <a:rPr lang="en-GB" sz="1200" dirty="0">
                <a:latin typeface="Exo"/>
              </a:rPr>
              <a:t>- What they found</a:t>
            </a:r>
          </a:p>
          <a:p>
            <a:r>
              <a:rPr lang="en-GB" sz="1200" dirty="0">
                <a:latin typeface="Exo"/>
              </a:rPr>
              <a:t>- Strengths and weaknesses of the study</a:t>
            </a: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3CE5865E-2169-45FE-A4D8-E13EB4162E6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987" y="875630"/>
            <a:ext cx="943255" cy="943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45627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cbb70a0-51aa-4b9b-a53b-f039c9636d9a" xsi:nil="true"/>
    <lcf76f155ced4ddcb4097134ff3c332f xmlns="9b0906bf-bdfc-4293-92bf-73ff3b8291b9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5A6A6B2464BB8488622082D9E8EE9E9" ma:contentTypeVersion="19" ma:contentTypeDescription="Create a new document." ma:contentTypeScope="" ma:versionID="13489959fc8de012b69ab66ba7815937">
  <xsd:schema xmlns:xsd="http://www.w3.org/2001/XMLSchema" xmlns:xs="http://www.w3.org/2001/XMLSchema" xmlns:p="http://schemas.microsoft.com/office/2006/metadata/properties" xmlns:ns2="9b0906bf-bdfc-4293-92bf-73ff3b8291b9" xmlns:ns3="5cbb70a0-51aa-4b9b-a53b-f039c9636d9a" targetNamespace="http://schemas.microsoft.com/office/2006/metadata/properties" ma:root="true" ma:fieldsID="b9da246e314bb71f7d1e439aa018799a" ns2:_="" ns3:_="">
    <xsd:import namespace="9b0906bf-bdfc-4293-92bf-73ff3b8291b9"/>
    <xsd:import namespace="5cbb70a0-51aa-4b9b-a53b-f039c9636d9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0906bf-bdfc-4293-92bf-73ff3b8291b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9725bcc-4bff-48db-9f33-da411d5cb4a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bb70a0-51aa-4b9b-a53b-f039c9636d9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034733c-e277-4e58-8708-ac268c65452a}" ma:internalName="TaxCatchAll" ma:showField="CatchAllData" ma:web="5cbb70a0-51aa-4b9b-a53b-f039c9636d9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AF9D4CE-40EE-4082-A031-B0A59F3ED5FA}">
  <ds:schemaRefs>
    <ds:schemaRef ds:uri="http://purl.org/dc/dcmitype/"/>
    <ds:schemaRef ds:uri="http://schemas.microsoft.com/office/2006/documentManagement/types"/>
    <ds:schemaRef ds:uri="http://purl.org/dc/elements/1.1/"/>
    <ds:schemaRef ds:uri="e1d042cb-408d-479a-9aa5-f714ca626eda"/>
    <ds:schemaRef ds:uri="http://www.w3.org/XML/1998/namespace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6fbe3482-e557-4e78-b494-4478f2a055cd"/>
  </ds:schemaRefs>
</ds:datastoreItem>
</file>

<file path=customXml/itemProps2.xml><?xml version="1.0" encoding="utf-8"?>
<ds:datastoreItem xmlns:ds="http://schemas.openxmlformats.org/officeDocument/2006/customXml" ds:itemID="{23EF94F6-44DA-4253-982A-F481BC01C34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77CE4D4-E5BD-4BCF-981F-E14D519D23DC}"/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179</TotalTime>
  <Words>341</Words>
  <Application>Microsoft Office PowerPoint</Application>
  <PresentationFormat>A4 Paper (210x297 mm)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Exo</vt:lpstr>
      <vt:lpstr>Exo ExtraBold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 Rivers Staff 8554036</dc:creator>
  <cp:lastModifiedBy>J Dodds Staff 8924004</cp:lastModifiedBy>
  <cp:revision>8</cp:revision>
  <cp:lastPrinted>2025-06-30T12:13:18Z</cp:lastPrinted>
  <dcterms:created xsi:type="dcterms:W3CDTF">2024-05-15T12:53:50Z</dcterms:created>
  <dcterms:modified xsi:type="dcterms:W3CDTF">2025-06-30T13:24:36Z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0x01010055A6A6B2464BB8488622082D9E8EE9E9</vt:lpwstr>
  </property>
  <property fmtid="{D5CDD505-2E9C-101B-9397-08002B2CF9AE}" pid="3" name="MediaServiceImageTags">
    <vt:lpwstr/>
  </property>
</Properties>
</file>