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D"/>
    <a:srgbClr val="002D73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4EF71E-4157-4CE0-AAE6-2DBA3E7CACAF}" v="13" dt="2025-06-30T10:08:17.1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234" y="-22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 Farrington Staff 8924004" userId="adf08392-1a78-4a85-9e8c-931b3e3ed7ca" providerId="ADAL" clId="{884EF71E-4157-4CE0-AAE6-2DBA3E7CACAF}"/>
    <pc:docChg chg="custSel modSld">
      <pc:chgData name="C Farrington Staff 8924004" userId="adf08392-1a78-4a85-9e8c-931b3e3ed7ca" providerId="ADAL" clId="{884EF71E-4157-4CE0-AAE6-2DBA3E7CACAF}" dt="2025-06-30T10:12:30.793" v="1346" actId="20577"/>
      <pc:docMkLst>
        <pc:docMk/>
      </pc:docMkLst>
      <pc:sldChg chg="addSp delSp modSp mod">
        <pc:chgData name="C Farrington Staff 8924004" userId="adf08392-1a78-4a85-9e8c-931b3e3ed7ca" providerId="ADAL" clId="{884EF71E-4157-4CE0-AAE6-2DBA3E7CACAF}" dt="2025-06-30T10:12:30.793" v="1346" actId="20577"/>
        <pc:sldMkLst>
          <pc:docMk/>
          <pc:sldMk cId="724562713" sldId="256"/>
        </pc:sldMkLst>
        <pc:spChg chg="del mod">
          <ac:chgData name="C Farrington Staff 8924004" userId="adf08392-1a78-4a85-9e8c-931b3e3ed7ca" providerId="ADAL" clId="{884EF71E-4157-4CE0-AAE6-2DBA3E7CACAF}" dt="2025-06-30T09:41:04.048" v="236"/>
          <ac:spMkLst>
            <pc:docMk/>
            <pc:sldMk cId="724562713" sldId="256"/>
            <ac:spMk id="5" creationId="{D68BFB98-0B7C-2AA5-4863-EBBF29B5DB72}"/>
          </ac:spMkLst>
        </pc:spChg>
        <pc:spChg chg="add mod">
          <ac:chgData name="C Farrington Staff 8924004" userId="adf08392-1a78-4a85-9e8c-931b3e3ed7ca" providerId="ADAL" clId="{884EF71E-4157-4CE0-AAE6-2DBA3E7CACAF}" dt="2025-06-30T10:11:25.383" v="1337" actId="2711"/>
          <ac:spMkLst>
            <pc:docMk/>
            <pc:sldMk cId="724562713" sldId="256"/>
            <ac:spMk id="8" creationId="{97046EEF-D3DB-D4F7-2A95-16D6E76FEF26}"/>
          </ac:spMkLst>
        </pc:spChg>
        <pc:spChg chg="add mod">
          <ac:chgData name="C Farrington Staff 8924004" userId="adf08392-1a78-4a85-9e8c-931b3e3ed7ca" providerId="ADAL" clId="{884EF71E-4157-4CE0-AAE6-2DBA3E7CACAF}" dt="2025-06-30T10:11:34.744" v="1338" actId="2711"/>
          <ac:spMkLst>
            <pc:docMk/>
            <pc:sldMk cId="724562713" sldId="256"/>
            <ac:spMk id="22" creationId="{2ADB5130-3A08-A586-708E-3BEE50FF1D38}"/>
          </ac:spMkLst>
        </pc:spChg>
        <pc:spChg chg="add mod">
          <ac:chgData name="C Farrington Staff 8924004" userId="adf08392-1a78-4a85-9e8c-931b3e3ed7ca" providerId="ADAL" clId="{884EF71E-4157-4CE0-AAE6-2DBA3E7CACAF}" dt="2025-06-30T10:11:55.703" v="1339" actId="2711"/>
          <ac:spMkLst>
            <pc:docMk/>
            <pc:sldMk cId="724562713" sldId="256"/>
            <ac:spMk id="23" creationId="{577150F2-7DCC-4D5E-2C2A-6F6ADCB0280A}"/>
          </ac:spMkLst>
        </pc:spChg>
        <pc:spChg chg="mod">
          <ac:chgData name="C Farrington Staff 8924004" userId="adf08392-1a78-4a85-9e8c-931b3e3ed7ca" providerId="ADAL" clId="{884EF71E-4157-4CE0-AAE6-2DBA3E7CACAF}" dt="2025-06-30T10:11:07.602" v="1335" actId="113"/>
          <ac:spMkLst>
            <pc:docMk/>
            <pc:sldMk cId="724562713" sldId="256"/>
            <ac:spMk id="24" creationId="{C5188C2A-3879-9E21-832A-0DCACE670751}"/>
          </ac:spMkLst>
        </pc:spChg>
        <pc:spChg chg="mod">
          <ac:chgData name="C Farrington Staff 8924004" userId="adf08392-1a78-4a85-9e8c-931b3e3ed7ca" providerId="ADAL" clId="{884EF71E-4157-4CE0-AAE6-2DBA3E7CACAF}" dt="2025-06-30T10:11:14.263" v="1336" actId="2711"/>
          <ac:spMkLst>
            <pc:docMk/>
            <pc:sldMk cId="724562713" sldId="256"/>
            <ac:spMk id="26" creationId="{3BDC5116-FCF4-99D4-6CD8-662EDD524C82}"/>
          </ac:spMkLst>
        </pc:spChg>
        <pc:spChg chg="del">
          <ac:chgData name="C Farrington Staff 8924004" userId="adf08392-1a78-4a85-9e8c-931b3e3ed7ca" providerId="ADAL" clId="{884EF71E-4157-4CE0-AAE6-2DBA3E7CACAF}" dt="2025-06-30T09:39:14.121" v="0" actId="478"/>
          <ac:spMkLst>
            <pc:docMk/>
            <pc:sldMk cId="724562713" sldId="256"/>
            <ac:spMk id="27" creationId="{D3AECD58-CF10-2F3A-555B-1C136206EB6E}"/>
          </ac:spMkLst>
        </pc:spChg>
        <pc:spChg chg="add mod">
          <ac:chgData name="C Farrington Staff 8924004" userId="adf08392-1a78-4a85-9e8c-931b3e3ed7ca" providerId="ADAL" clId="{884EF71E-4157-4CE0-AAE6-2DBA3E7CACAF}" dt="2025-06-30T10:12:30.793" v="1346" actId="20577"/>
          <ac:spMkLst>
            <pc:docMk/>
            <pc:sldMk cId="724562713" sldId="256"/>
            <ac:spMk id="30" creationId="{25E2702F-65D1-3C61-C20A-9CDD16053359}"/>
          </ac:spMkLst>
        </pc:spChg>
        <pc:spChg chg="mod">
          <ac:chgData name="C Farrington Staff 8924004" userId="adf08392-1a78-4a85-9e8c-931b3e3ed7ca" providerId="ADAL" clId="{884EF71E-4157-4CE0-AAE6-2DBA3E7CACAF}" dt="2025-06-30T10:10:47.990" v="1332" actId="2711"/>
          <ac:spMkLst>
            <pc:docMk/>
            <pc:sldMk cId="724562713" sldId="256"/>
            <ac:spMk id="1056" creationId="{0BB99942-B2D1-85BF-04C3-677F8247F7FB}"/>
          </ac:spMkLst>
        </pc:spChg>
        <pc:grpChg chg="mod">
          <ac:chgData name="C Farrington Staff 8924004" userId="adf08392-1a78-4a85-9e8c-931b3e3ed7ca" providerId="ADAL" clId="{884EF71E-4157-4CE0-AAE6-2DBA3E7CACAF}" dt="2025-06-30T10:00:31.016" v="1008" actId="1076"/>
          <ac:grpSpMkLst>
            <pc:docMk/>
            <pc:sldMk cId="724562713" sldId="256"/>
            <ac:grpSpMk id="59" creationId="{C9302334-67E4-79D0-CCDF-4AD254CD4032}"/>
          </ac:grpSpMkLst>
        </pc:grpChg>
        <pc:picChg chg="add mod">
          <ac:chgData name="C Farrington Staff 8924004" userId="adf08392-1a78-4a85-9e8c-931b3e3ed7ca" providerId="ADAL" clId="{884EF71E-4157-4CE0-AAE6-2DBA3E7CACAF}" dt="2025-06-30T09:39:28.102" v="4" actId="14100"/>
          <ac:picMkLst>
            <pc:docMk/>
            <pc:sldMk cId="724562713" sldId="256"/>
            <ac:picMk id="3" creationId="{E6E668FA-A9DE-17CF-AE60-E324A2C9409C}"/>
          </ac:picMkLst>
        </pc:picChg>
        <pc:picChg chg="add mod">
          <ac:chgData name="C Farrington Staff 8924004" userId="adf08392-1a78-4a85-9e8c-931b3e3ed7ca" providerId="ADAL" clId="{884EF71E-4157-4CE0-AAE6-2DBA3E7CACAF}" dt="2025-06-30T10:03:01.862" v="1200" actId="1076"/>
          <ac:picMkLst>
            <pc:docMk/>
            <pc:sldMk cId="724562713" sldId="256"/>
            <ac:picMk id="1026" creationId="{044DDDAA-7536-5FBC-D5BC-DC18AF27B5D2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311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850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1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1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878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19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34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56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22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628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C014E-1A75-4591-8539-5CD44928EC55}" type="datetimeFigureOut">
              <a:rPr lang="en-GB" smtClean="0"/>
              <a:t>30/06/2025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827FC-980E-40CC-B2D0-A5397E53FF3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youtube.com/watch?v=HDvJXnbCAs8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31667EFD-5C5B-465B-D9D2-08EF733CE7B6}"/>
              </a:ext>
            </a:extLst>
          </p:cNvPr>
          <p:cNvGrpSpPr/>
          <p:nvPr/>
        </p:nvGrpSpPr>
        <p:grpSpPr>
          <a:xfrm>
            <a:off x="0" y="0"/>
            <a:ext cx="4329545" cy="4329545"/>
            <a:chOff x="83130" y="80964"/>
            <a:chExt cx="4329545" cy="4329545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BA0F7A3B-F6AC-A8EC-57D8-FBBFFFFC47D0}"/>
                </a:ext>
              </a:extLst>
            </p:cNvPr>
            <p:cNvGrpSpPr/>
            <p:nvPr/>
          </p:nvGrpSpPr>
          <p:grpSpPr>
            <a:xfrm>
              <a:off x="83130" y="80964"/>
              <a:ext cx="4329545" cy="4329545"/>
              <a:chOff x="180109" y="173182"/>
              <a:chExt cx="4329545" cy="4329545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1A41082B-7E91-102E-DC7E-C2BF59D590A3}"/>
                  </a:ext>
                </a:extLst>
              </p:cNvPr>
              <p:cNvSpPr/>
              <p:nvPr/>
            </p:nvSpPr>
            <p:spPr>
              <a:xfrm>
                <a:off x="180109" y="173182"/>
                <a:ext cx="138546" cy="4329545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65462AED-0104-DD09-2695-85FF5FB38B64}"/>
                  </a:ext>
                </a:extLst>
              </p:cNvPr>
              <p:cNvSpPr/>
              <p:nvPr/>
            </p:nvSpPr>
            <p:spPr>
              <a:xfrm rot="16200000">
                <a:off x="2275609" y="-1922317"/>
                <a:ext cx="138546" cy="4329545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FFE3A54-13EB-CDE4-0FD3-A777118DBE14}"/>
                </a:ext>
              </a:extLst>
            </p:cNvPr>
            <p:cNvGrpSpPr/>
            <p:nvPr/>
          </p:nvGrpSpPr>
          <p:grpSpPr>
            <a:xfrm>
              <a:off x="324889" y="316827"/>
              <a:ext cx="2247580" cy="2226103"/>
              <a:chOff x="408016" y="399955"/>
              <a:chExt cx="2247580" cy="2226103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DFB21DD-9344-C5BB-371A-FE514FC3BCB2}"/>
                  </a:ext>
                </a:extLst>
              </p:cNvPr>
              <p:cNvSpPr/>
              <p:nvPr/>
            </p:nvSpPr>
            <p:spPr>
              <a:xfrm rot="16200000">
                <a:off x="1473273" y="-643824"/>
                <a:ext cx="138544" cy="222610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A1484DA-0B58-778F-D342-2BDC02DCC159}"/>
                  </a:ext>
                </a:extLst>
              </p:cNvPr>
              <p:cNvSpPr/>
              <p:nvPr/>
            </p:nvSpPr>
            <p:spPr>
              <a:xfrm rot="10800000">
                <a:off x="408016" y="399955"/>
                <a:ext cx="138544" cy="2226103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D5C8601-F091-AA6E-3B7E-70AB15388B90}"/>
              </a:ext>
            </a:extLst>
          </p:cNvPr>
          <p:cNvGrpSpPr/>
          <p:nvPr/>
        </p:nvGrpSpPr>
        <p:grpSpPr>
          <a:xfrm rot="10800000">
            <a:off x="2528455" y="5576455"/>
            <a:ext cx="4329545" cy="4329545"/>
            <a:chOff x="83130" y="80964"/>
            <a:chExt cx="4329545" cy="432954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D8190EA8-9AFB-E3A0-B256-1AA4055A7FC6}"/>
                </a:ext>
              </a:extLst>
            </p:cNvPr>
            <p:cNvGrpSpPr/>
            <p:nvPr/>
          </p:nvGrpSpPr>
          <p:grpSpPr>
            <a:xfrm>
              <a:off x="83130" y="80964"/>
              <a:ext cx="4329545" cy="4329545"/>
              <a:chOff x="180109" y="173182"/>
              <a:chExt cx="4329545" cy="4329545"/>
            </a:xfrm>
          </p:grpSpPr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D5F396CD-4DBE-575F-6AF4-1C7ACF4928DE}"/>
                  </a:ext>
                </a:extLst>
              </p:cNvPr>
              <p:cNvSpPr/>
              <p:nvPr/>
            </p:nvSpPr>
            <p:spPr>
              <a:xfrm>
                <a:off x="180109" y="173182"/>
                <a:ext cx="138546" cy="4329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9359E1A8-B0B3-E4A0-1A72-390E9E4B6D92}"/>
                  </a:ext>
                </a:extLst>
              </p:cNvPr>
              <p:cNvSpPr/>
              <p:nvPr/>
            </p:nvSpPr>
            <p:spPr>
              <a:xfrm rot="16200000">
                <a:off x="2275609" y="-1922317"/>
                <a:ext cx="138546" cy="4329545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20C7662-5100-7789-EFB0-6218330D988D}"/>
                </a:ext>
              </a:extLst>
            </p:cNvPr>
            <p:cNvGrpSpPr/>
            <p:nvPr/>
          </p:nvGrpSpPr>
          <p:grpSpPr>
            <a:xfrm>
              <a:off x="324889" y="316827"/>
              <a:ext cx="2247580" cy="2226103"/>
              <a:chOff x="408016" y="399955"/>
              <a:chExt cx="2247580" cy="2226103"/>
            </a:xfrm>
          </p:grpSpPr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B0276C8C-EDDD-6699-AC9A-21AA49A4D07C}"/>
                  </a:ext>
                </a:extLst>
              </p:cNvPr>
              <p:cNvSpPr/>
              <p:nvPr/>
            </p:nvSpPr>
            <p:spPr>
              <a:xfrm rot="16200000">
                <a:off x="1473273" y="-643824"/>
                <a:ext cx="138544" cy="222610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785009FB-92B5-C21C-B220-FC687BE67154}"/>
                  </a:ext>
                </a:extLst>
              </p:cNvPr>
              <p:cNvSpPr/>
              <p:nvPr/>
            </p:nvSpPr>
            <p:spPr>
              <a:xfrm rot="10800000">
                <a:off x="408016" y="399955"/>
                <a:ext cx="138544" cy="2226103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063E13A-BE9D-D6D5-0586-504D77390697}"/>
              </a:ext>
            </a:extLst>
          </p:cNvPr>
          <p:cNvGrpSpPr/>
          <p:nvPr/>
        </p:nvGrpSpPr>
        <p:grpSpPr>
          <a:xfrm>
            <a:off x="380303" y="374409"/>
            <a:ext cx="4916439" cy="1614949"/>
            <a:chOff x="380303" y="374409"/>
            <a:chExt cx="5260011" cy="1614949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8BD6458-CAA0-CD1F-EC67-5A37444A45E5}"/>
                </a:ext>
              </a:extLst>
            </p:cNvPr>
            <p:cNvSpPr txBox="1"/>
            <p:nvPr/>
          </p:nvSpPr>
          <p:spPr>
            <a:xfrm>
              <a:off x="380303" y="374409"/>
              <a:ext cx="52600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b="1" dirty="0">
                  <a:latin typeface="Exo ExtraBold" pitchFamily="2" charset="0"/>
                </a:rPr>
                <a:t>SUBJECT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5188C2A-3879-9E21-832A-0DCACE670751}"/>
                </a:ext>
              </a:extLst>
            </p:cNvPr>
            <p:cNvSpPr txBox="1"/>
            <p:nvPr/>
          </p:nvSpPr>
          <p:spPr>
            <a:xfrm>
              <a:off x="1616642" y="789029"/>
              <a:ext cx="394924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latin typeface="Century Gothic" panose="020B0502020202020204" pitchFamily="34" charset="0"/>
                </a:rPr>
                <a:t>Our two year A-Level covers:</a:t>
              </a:r>
            </a:p>
            <a:p>
              <a:r>
                <a:rPr lang="en-GB" sz="1200" dirty="0">
                  <a:latin typeface="Century Gothic" panose="020B0502020202020204" pitchFamily="34" charset="0"/>
                </a:rPr>
                <a:t>Paper 1: Education with Theory and Methods</a:t>
              </a:r>
            </a:p>
            <a:p>
              <a:r>
                <a:rPr lang="en-GB" sz="1200" dirty="0">
                  <a:latin typeface="Century Gothic" panose="020B0502020202020204" pitchFamily="34" charset="0"/>
                </a:rPr>
                <a:t>Paper 2: Families and Households with Beliefs in Society</a:t>
              </a:r>
            </a:p>
            <a:p>
              <a:r>
                <a:rPr lang="en-GB" sz="1200" dirty="0">
                  <a:latin typeface="Century Gothic" panose="020B0502020202020204" pitchFamily="34" charset="0"/>
                </a:rPr>
                <a:t>Paper 3: Crime and Deviance with Theory and Methods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1C84549-E8F9-ED8F-450F-2A720FFAE888}"/>
              </a:ext>
            </a:extLst>
          </p:cNvPr>
          <p:cNvSpPr txBox="1"/>
          <p:nvPr/>
        </p:nvSpPr>
        <p:spPr>
          <a:xfrm>
            <a:off x="386534" y="1993416"/>
            <a:ext cx="37975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latin typeface="Exo ExtraBold" pitchFamily="2" charset="0"/>
              </a:rPr>
              <a:t>BEFORE YOU START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BDC5116-FCF4-99D4-6CD8-662EDD524C82}"/>
              </a:ext>
            </a:extLst>
          </p:cNvPr>
          <p:cNvSpPr txBox="1"/>
          <p:nvPr/>
        </p:nvSpPr>
        <p:spPr>
          <a:xfrm>
            <a:off x="380303" y="2272843"/>
            <a:ext cx="39492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Century Gothic" panose="020B0502020202020204" pitchFamily="34" charset="0"/>
              </a:rPr>
              <a:t>Key textbook: </a:t>
            </a:r>
            <a:r>
              <a:rPr lang="en-US" sz="1200" dirty="0">
                <a:latin typeface="Century Gothic" panose="020B0502020202020204" pitchFamily="34" charset="0"/>
              </a:rPr>
              <a:t>AQA A Level Sociology Book 1 – Napier Press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Century Gothic" panose="020B0502020202020204" pitchFamily="34" charset="0"/>
              </a:rPr>
              <a:t>Key Website</a:t>
            </a:r>
            <a:r>
              <a:rPr lang="en-US" sz="1200" dirty="0">
                <a:latin typeface="Century Gothic" panose="020B0502020202020204" pitchFamily="34" charset="0"/>
              </a:rPr>
              <a:t>: https://www.tutor2u.net/sociology</a:t>
            </a:r>
            <a:endParaRPr lang="en-GB" sz="1200" dirty="0">
              <a:latin typeface="Century Gothic" panose="020B0502020202020204" pitchFamily="34" charset="0"/>
            </a:endParaRP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8E4EBF78-387D-3512-153F-C12023A91B37}"/>
              </a:ext>
            </a:extLst>
          </p:cNvPr>
          <p:cNvGrpSpPr/>
          <p:nvPr/>
        </p:nvGrpSpPr>
        <p:grpSpPr>
          <a:xfrm>
            <a:off x="4358648" y="1914846"/>
            <a:ext cx="2559787" cy="2478735"/>
            <a:chOff x="4358648" y="1914846"/>
            <a:chExt cx="2559787" cy="2478735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AF4CBA9-4ADC-B076-E7F6-5B9DC6108B68}"/>
                </a:ext>
              </a:extLst>
            </p:cNvPr>
            <p:cNvSpPr/>
            <p:nvPr/>
          </p:nvSpPr>
          <p:spPr>
            <a:xfrm>
              <a:off x="4358648" y="2042075"/>
              <a:ext cx="2141920" cy="2351506"/>
            </a:xfrm>
            <a:prstGeom prst="rect">
              <a:avLst/>
            </a:prstGeom>
            <a:noFill/>
            <a:ln w="1016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B472EDC-331D-DACF-08BB-9B473CAB1A5F}"/>
                </a:ext>
              </a:extLst>
            </p:cNvPr>
            <p:cNvSpPr txBox="1"/>
            <p:nvPr/>
          </p:nvSpPr>
          <p:spPr>
            <a:xfrm rot="5400000">
              <a:off x="5620717" y="2843232"/>
              <a:ext cx="222610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Exo ExtraBold" pitchFamily="2" charset="0"/>
                </a:rPr>
                <a:t>LITERACY TASK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346A9C2-750F-B964-F359-45F1060A1598}"/>
                </a:ext>
              </a:extLst>
            </p:cNvPr>
            <p:cNvSpPr txBox="1"/>
            <p:nvPr/>
          </p:nvSpPr>
          <p:spPr>
            <a:xfrm>
              <a:off x="4438343" y="2112947"/>
              <a:ext cx="198252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GB" sz="900" dirty="0">
                <a:latin typeface="Exo" pitchFamily="2" charset="0"/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9302334-67E4-79D0-CCDF-4AD254CD4032}"/>
              </a:ext>
            </a:extLst>
          </p:cNvPr>
          <p:cNvGrpSpPr/>
          <p:nvPr/>
        </p:nvGrpSpPr>
        <p:grpSpPr>
          <a:xfrm>
            <a:off x="-34755" y="3429023"/>
            <a:ext cx="6581724" cy="3049437"/>
            <a:chOff x="-34755" y="3436651"/>
            <a:chExt cx="6581724" cy="3049437"/>
          </a:xfrm>
        </p:grpSpPr>
        <p:grpSp>
          <p:nvGrpSpPr>
            <p:cNvPr id="37" name="Group 36">
              <a:extLst>
                <a:ext uri="{FF2B5EF4-FFF2-40B4-BE49-F238E27FC236}">
                  <a16:creationId xmlns:a16="http://schemas.microsoft.com/office/drawing/2014/main" id="{8935AC2B-5913-E847-79DB-95244DC55D26}"/>
                </a:ext>
              </a:extLst>
            </p:cNvPr>
            <p:cNvGrpSpPr/>
            <p:nvPr/>
          </p:nvGrpSpPr>
          <p:grpSpPr>
            <a:xfrm>
              <a:off x="-34755" y="3542463"/>
              <a:ext cx="4075841" cy="2943625"/>
              <a:chOff x="3936698" y="2155132"/>
              <a:chExt cx="4075841" cy="2943625"/>
            </a:xfrm>
          </p:grpSpPr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173B0924-68C2-6B7E-5E6F-0F095869E0A3}"/>
                  </a:ext>
                </a:extLst>
              </p:cNvPr>
              <p:cNvSpPr txBox="1"/>
              <p:nvPr/>
            </p:nvSpPr>
            <p:spPr>
              <a:xfrm rot="16200000">
                <a:off x="3008312" y="3801039"/>
                <a:ext cx="222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Exo ExtraBold" pitchFamily="2" charset="0"/>
                  </a:rPr>
                  <a:t>KNOW THIS TASK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65C28839-FAEA-0F3F-72E1-67156DE9627D}"/>
                  </a:ext>
                </a:extLst>
              </p:cNvPr>
              <p:cNvSpPr txBox="1"/>
              <p:nvPr/>
            </p:nvSpPr>
            <p:spPr>
              <a:xfrm>
                <a:off x="4387808" y="2155132"/>
                <a:ext cx="3624731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900" dirty="0">
                  <a:latin typeface="Exo" pitchFamily="2" charset="0"/>
                </a:endParaRPr>
              </a:p>
            </p:txBody>
          </p:sp>
        </p:grp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6513337-3727-AFB4-7771-1F378DC58187}"/>
                </a:ext>
              </a:extLst>
            </p:cNvPr>
            <p:cNvCxnSpPr>
              <a:cxnSpLocks/>
            </p:cNvCxnSpPr>
            <p:nvPr/>
          </p:nvCxnSpPr>
          <p:spPr>
            <a:xfrm>
              <a:off x="372011" y="3442394"/>
              <a:ext cx="0" cy="2968031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8B9AE84C-567F-DED8-E5DB-5CA394AEB1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3482352"/>
              <a:ext cx="3866096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29CB769E-D973-E4BA-318F-7E88F61D3B68}"/>
                </a:ext>
              </a:extLst>
            </p:cNvPr>
            <p:cNvCxnSpPr>
              <a:cxnSpLocks/>
            </p:cNvCxnSpPr>
            <p:nvPr/>
          </p:nvCxnSpPr>
          <p:spPr>
            <a:xfrm>
              <a:off x="4133885" y="3436651"/>
              <a:ext cx="0" cy="1147975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0B829831-76FA-51AD-3A52-BAF6EA4E5D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6364161"/>
              <a:ext cx="6226313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6ADAAD3-C25E-0D17-B016-D0B2FF0A4E0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79379" y="4599994"/>
              <a:ext cx="2421189" cy="0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2F094211-AF44-CC62-0E46-3305158F548C}"/>
                </a:ext>
              </a:extLst>
            </p:cNvPr>
            <p:cNvCxnSpPr>
              <a:cxnSpLocks/>
            </p:cNvCxnSpPr>
            <p:nvPr/>
          </p:nvCxnSpPr>
          <p:spPr>
            <a:xfrm>
              <a:off x="6491322" y="4544184"/>
              <a:ext cx="0" cy="1872695"/>
            </a:xfrm>
            <a:prstGeom prst="line">
              <a:avLst/>
            </a:prstGeom>
            <a:ln w="1143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0" name="Group 1029">
            <a:extLst>
              <a:ext uri="{FF2B5EF4-FFF2-40B4-BE49-F238E27FC236}">
                <a16:creationId xmlns:a16="http://schemas.microsoft.com/office/drawing/2014/main" id="{5ACBDBD7-CB96-9AAE-6CAD-C714D0140FD3}"/>
              </a:ext>
            </a:extLst>
          </p:cNvPr>
          <p:cNvGrpSpPr/>
          <p:nvPr/>
        </p:nvGrpSpPr>
        <p:grpSpPr>
          <a:xfrm>
            <a:off x="58831" y="6531298"/>
            <a:ext cx="6369576" cy="3046645"/>
            <a:chOff x="-34755" y="3439443"/>
            <a:chExt cx="6369576" cy="3046645"/>
          </a:xfrm>
        </p:grpSpPr>
        <p:grpSp>
          <p:nvGrpSpPr>
            <p:cNvPr id="1031" name="Group 1030">
              <a:extLst>
                <a:ext uri="{FF2B5EF4-FFF2-40B4-BE49-F238E27FC236}">
                  <a16:creationId xmlns:a16="http://schemas.microsoft.com/office/drawing/2014/main" id="{ACA1BCF3-1F5A-30E7-28DE-86022A3ABF37}"/>
                </a:ext>
              </a:extLst>
            </p:cNvPr>
            <p:cNvGrpSpPr/>
            <p:nvPr/>
          </p:nvGrpSpPr>
          <p:grpSpPr>
            <a:xfrm>
              <a:off x="-34755" y="3542463"/>
              <a:ext cx="6260283" cy="2943625"/>
              <a:chOff x="3936698" y="2155132"/>
              <a:chExt cx="6260283" cy="2943625"/>
            </a:xfrm>
          </p:grpSpPr>
          <p:sp>
            <p:nvSpPr>
              <p:cNvPr id="1038" name="TextBox 1037">
                <a:extLst>
                  <a:ext uri="{FF2B5EF4-FFF2-40B4-BE49-F238E27FC236}">
                    <a16:creationId xmlns:a16="http://schemas.microsoft.com/office/drawing/2014/main" id="{E8A914E0-2849-FE8D-DF03-F17D09D966F7}"/>
                  </a:ext>
                </a:extLst>
              </p:cNvPr>
              <p:cNvSpPr txBox="1"/>
              <p:nvPr/>
            </p:nvSpPr>
            <p:spPr>
              <a:xfrm rot="16200000">
                <a:off x="3008312" y="3801039"/>
                <a:ext cx="222610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latin typeface="Exo ExtraBold" pitchFamily="2" charset="0"/>
                  </a:rPr>
                  <a:t>DO THIS TASK</a:t>
                </a:r>
              </a:p>
            </p:txBody>
          </p:sp>
          <p:sp>
            <p:nvSpPr>
              <p:cNvPr id="1039" name="TextBox 1038">
                <a:extLst>
                  <a:ext uri="{FF2B5EF4-FFF2-40B4-BE49-F238E27FC236}">
                    <a16:creationId xmlns:a16="http://schemas.microsoft.com/office/drawing/2014/main" id="{A04AC610-E8A8-6CF2-2EFA-96C8E0B7A682}"/>
                  </a:ext>
                </a:extLst>
              </p:cNvPr>
              <p:cNvSpPr txBox="1"/>
              <p:nvPr/>
            </p:nvSpPr>
            <p:spPr>
              <a:xfrm>
                <a:off x="4387808" y="2155132"/>
                <a:ext cx="5809173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sz="900" dirty="0">
                  <a:latin typeface="Exo" pitchFamily="2" charset="0"/>
                </a:endParaRPr>
              </a:p>
            </p:txBody>
          </p:sp>
        </p:grpSp>
        <p:cxnSp>
          <p:nvCxnSpPr>
            <p:cNvPr id="1032" name="Straight Connector 1031">
              <a:extLst>
                <a:ext uri="{FF2B5EF4-FFF2-40B4-BE49-F238E27FC236}">
                  <a16:creationId xmlns:a16="http://schemas.microsoft.com/office/drawing/2014/main" id="{51CB70C5-1F9F-B76D-C8BF-B7CB7F2E7DF8}"/>
                </a:ext>
              </a:extLst>
            </p:cNvPr>
            <p:cNvCxnSpPr>
              <a:cxnSpLocks/>
            </p:cNvCxnSpPr>
            <p:nvPr/>
          </p:nvCxnSpPr>
          <p:spPr>
            <a:xfrm>
              <a:off x="372011" y="3442394"/>
              <a:ext cx="0" cy="2968031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Straight Connector 1032">
              <a:extLst>
                <a:ext uri="{FF2B5EF4-FFF2-40B4-BE49-F238E27FC236}">
                  <a16:creationId xmlns:a16="http://schemas.microsoft.com/office/drawing/2014/main" id="{E346D439-8997-CC8B-6EC2-995B6EEED1F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3482352"/>
              <a:ext cx="6014165" cy="0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4" name="Straight Connector 1033">
              <a:extLst>
                <a:ext uri="{FF2B5EF4-FFF2-40B4-BE49-F238E27FC236}">
                  <a16:creationId xmlns:a16="http://schemas.microsoft.com/office/drawing/2014/main" id="{92B6EDE5-B654-83E5-C298-7AFAFC5F7F29}"/>
                </a:ext>
              </a:extLst>
            </p:cNvPr>
            <p:cNvCxnSpPr>
              <a:cxnSpLocks/>
            </p:cNvCxnSpPr>
            <p:nvPr/>
          </p:nvCxnSpPr>
          <p:spPr>
            <a:xfrm>
              <a:off x="3616666" y="4569227"/>
              <a:ext cx="0" cy="1835558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Straight Connector 1034">
              <a:extLst>
                <a:ext uri="{FF2B5EF4-FFF2-40B4-BE49-F238E27FC236}">
                  <a16:creationId xmlns:a16="http://schemas.microsoft.com/office/drawing/2014/main" id="{4A0AE30F-F505-D13E-DF40-6F2B5D299F7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20656" y="6364161"/>
              <a:ext cx="3352593" cy="0"/>
            </a:xfrm>
            <a:prstGeom prst="line">
              <a:avLst/>
            </a:prstGeom>
            <a:ln w="1143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6" name="Straight Connector 1035">
              <a:extLst>
                <a:ext uri="{FF2B5EF4-FFF2-40B4-BE49-F238E27FC236}">
                  <a16:creationId xmlns:a16="http://schemas.microsoft.com/office/drawing/2014/main" id="{8D489F03-D0B9-4EF8-05DD-94476D25A01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66193" y="4569227"/>
              <a:ext cx="2768628" cy="0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Straight Connector 1036">
              <a:extLst>
                <a:ext uri="{FF2B5EF4-FFF2-40B4-BE49-F238E27FC236}">
                  <a16:creationId xmlns:a16="http://schemas.microsoft.com/office/drawing/2014/main" id="{59D9F6A7-6568-55BC-61FA-E41A16607D95}"/>
                </a:ext>
              </a:extLst>
            </p:cNvPr>
            <p:cNvCxnSpPr>
              <a:cxnSpLocks/>
            </p:cNvCxnSpPr>
            <p:nvPr/>
          </p:nvCxnSpPr>
          <p:spPr>
            <a:xfrm>
              <a:off x="6280174" y="3439443"/>
              <a:ext cx="0" cy="1163343"/>
            </a:xfrm>
            <a:prstGeom prst="line">
              <a:avLst/>
            </a:prstGeom>
            <a:ln w="1143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3" name="Group 1052">
            <a:extLst>
              <a:ext uri="{FF2B5EF4-FFF2-40B4-BE49-F238E27FC236}">
                <a16:creationId xmlns:a16="http://schemas.microsoft.com/office/drawing/2014/main" id="{CF8C79C1-3561-5C58-AE0A-81814D5DD079}"/>
              </a:ext>
            </a:extLst>
          </p:cNvPr>
          <p:cNvGrpSpPr/>
          <p:nvPr/>
        </p:nvGrpSpPr>
        <p:grpSpPr>
          <a:xfrm>
            <a:off x="3814188" y="7627058"/>
            <a:ext cx="2559788" cy="2226104"/>
            <a:chOff x="4358647" y="1914846"/>
            <a:chExt cx="2559788" cy="2226104"/>
          </a:xfrm>
          <a:solidFill>
            <a:schemeClr val="bg1"/>
          </a:solidFill>
        </p:grpSpPr>
        <p:sp>
          <p:nvSpPr>
            <p:cNvPr id="1054" name="Rectangle 1053">
              <a:extLst>
                <a:ext uri="{FF2B5EF4-FFF2-40B4-BE49-F238E27FC236}">
                  <a16:creationId xmlns:a16="http://schemas.microsoft.com/office/drawing/2014/main" id="{CD4231F7-A559-7CE1-0391-4504705292BB}"/>
                </a:ext>
              </a:extLst>
            </p:cNvPr>
            <p:cNvSpPr/>
            <p:nvPr/>
          </p:nvSpPr>
          <p:spPr>
            <a:xfrm>
              <a:off x="4358647" y="2042075"/>
              <a:ext cx="2190455" cy="1634146"/>
            </a:xfrm>
            <a:prstGeom prst="rect">
              <a:avLst/>
            </a:prstGeom>
            <a:grpFill/>
            <a:ln w="101600">
              <a:solidFill>
                <a:schemeClr val="accent4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055" name="TextBox 1054">
              <a:extLst>
                <a:ext uri="{FF2B5EF4-FFF2-40B4-BE49-F238E27FC236}">
                  <a16:creationId xmlns:a16="http://schemas.microsoft.com/office/drawing/2014/main" id="{F7953BB5-B422-D7AF-6070-27B58B477A24}"/>
                </a:ext>
              </a:extLst>
            </p:cNvPr>
            <p:cNvSpPr txBox="1"/>
            <p:nvPr/>
          </p:nvSpPr>
          <p:spPr>
            <a:xfrm rot="5400000">
              <a:off x="5620717" y="2843232"/>
              <a:ext cx="2226104" cy="36933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b="1" dirty="0">
                  <a:latin typeface="Exo ExtraBold" pitchFamily="2" charset="0"/>
                </a:rPr>
                <a:t>CAREERS TASK</a:t>
              </a:r>
            </a:p>
          </p:txBody>
        </p:sp>
        <p:sp>
          <p:nvSpPr>
            <p:cNvPr id="1056" name="TextBox 1055">
              <a:extLst>
                <a:ext uri="{FF2B5EF4-FFF2-40B4-BE49-F238E27FC236}">
                  <a16:creationId xmlns:a16="http://schemas.microsoft.com/office/drawing/2014/main" id="{0BB99942-B2D1-85BF-04C3-677F8247F7FB}"/>
                </a:ext>
              </a:extLst>
            </p:cNvPr>
            <p:cNvSpPr txBox="1"/>
            <p:nvPr/>
          </p:nvSpPr>
          <p:spPr>
            <a:xfrm>
              <a:off x="4438343" y="2112947"/>
              <a:ext cx="1982529" cy="1523494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1200" dirty="0">
                  <a:latin typeface="Century Gothic" panose="020B0502020202020204" pitchFamily="34" charset="0"/>
                </a:rPr>
                <a:t>Research and </a:t>
              </a:r>
              <a:r>
                <a:rPr lang="en-GB" sz="1200" b="1" dirty="0">
                  <a:latin typeface="Century Gothic" panose="020B0502020202020204" pitchFamily="34" charset="0"/>
                </a:rPr>
                <a:t>list 10 </a:t>
              </a:r>
              <a:r>
                <a:rPr lang="en-GB" sz="1200" dirty="0">
                  <a:latin typeface="Century Gothic" panose="020B0502020202020204" pitchFamily="34" charset="0"/>
                </a:rPr>
                <a:t>careers in Sociology</a:t>
              </a:r>
              <a:endParaRPr lang="en-GB" sz="1200" b="1" dirty="0">
                <a:solidFill>
                  <a:srgbClr val="EC008D"/>
                </a:solidFill>
                <a:latin typeface="Century Gothic" panose="020B0502020202020204" pitchFamily="34" charset="0"/>
              </a:endParaRPr>
            </a:p>
            <a:p>
              <a:endParaRPr lang="en-GB" sz="1200" dirty="0">
                <a:latin typeface="Century Gothic" panose="020B0502020202020204" pitchFamily="34" charset="0"/>
              </a:endParaRPr>
            </a:p>
            <a:p>
              <a:r>
                <a:rPr lang="en-GB" sz="1200" b="1" dirty="0">
                  <a:latin typeface="Century Gothic" panose="020B0502020202020204" pitchFamily="34" charset="0"/>
                </a:rPr>
                <a:t>Choose three </a:t>
              </a:r>
              <a:r>
                <a:rPr lang="en-GB" sz="1200" dirty="0">
                  <a:latin typeface="Century Gothic" panose="020B0502020202020204" pitchFamily="34" charset="0"/>
                </a:rPr>
                <a:t>from the list and outline the </a:t>
              </a:r>
              <a:r>
                <a:rPr lang="en-GB" sz="1200" b="1" dirty="0">
                  <a:latin typeface="Century Gothic" panose="020B0502020202020204" pitchFamily="34" charset="0"/>
                </a:rPr>
                <a:t>role</a:t>
              </a:r>
              <a:r>
                <a:rPr lang="en-GB" sz="1200" dirty="0">
                  <a:latin typeface="Century Gothic" panose="020B0502020202020204" pitchFamily="34" charset="0"/>
                </a:rPr>
                <a:t> and </a:t>
              </a:r>
              <a:r>
                <a:rPr lang="en-GB" sz="1200" b="1" dirty="0">
                  <a:latin typeface="Century Gothic" panose="020B0502020202020204" pitchFamily="34" charset="0"/>
                </a:rPr>
                <a:t>expectations</a:t>
              </a:r>
              <a:r>
                <a:rPr lang="en-GB" sz="1200" dirty="0">
                  <a:latin typeface="Century Gothic" panose="020B0502020202020204" pitchFamily="34" charset="0"/>
                </a:rPr>
                <a:t> in more detail</a:t>
              </a:r>
            </a:p>
            <a:p>
              <a:endParaRPr lang="en-GB" sz="900" dirty="0">
                <a:latin typeface="Exo" pitchFamily="2" charset="0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7DB6460-F8E1-F4F9-64FC-890942BF99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3530" y="55533"/>
            <a:ext cx="1595196" cy="92406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6E668FA-A9DE-17CF-AE60-E324A2C940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011" y="876032"/>
            <a:ext cx="1031519" cy="116439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7046EEF-D3DB-D4F7-2A95-16D6E76FEF26}"/>
              </a:ext>
            </a:extLst>
          </p:cNvPr>
          <p:cNvSpPr txBox="1"/>
          <p:nvPr/>
        </p:nvSpPr>
        <p:spPr>
          <a:xfrm>
            <a:off x="4493846" y="2178082"/>
            <a:ext cx="18252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Century Gothic" panose="020B0502020202020204" pitchFamily="34" charset="0"/>
              </a:rPr>
              <a:t>Find the definitions for the following terms</a:t>
            </a:r>
            <a:r>
              <a:rPr lang="en-GB" sz="1200" dirty="0">
                <a:latin typeface="Century Gothic" panose="020B0502020202020204" pitchFamily="34" charset="0"/>
              </a:rPr>
              <a:t>: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Functionalism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Interactionalism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Marxism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Feminism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Secularisation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Deviance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Post-Modernism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DB5130-3A08-A586-708E-3BEE50FF1D38}"/>
              </a:ext>
            </a:extLst>
          </p:cNvPr>
          <p:cNvSpPr txBox="1"/>
          <p:nvPr/>
        </p:nvSpPr>
        <p:spPr>
          <a:xfrm>
            <a:off x="538011" y="3615996"/>
            <a:ext cx="358662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Sociology is made up of different theoretical perspectives. Each perspective views society through its own unique lens.</a:t>
            </a:r>
          </a:p>
          <a:p>
            <a:r>
              <a:rPr lang="en-GB" sz="1200" b="1" dirty="0">
                <a:latin typeface="Century Gothic" panose="020B0502020202020204" pitchFamily="34" charset="0"/>
              </a:rPr>
              <a:t>You need to know the specific differences between sociological perspectives.</a:t>
            </a:r>
          </a:p>
          <a:p>
            <a:endParaRPr lang="en-GB" sz="1200" dirty="0">
              <a:latin typeface="Century Gothic" panose="020B0502020202020204" pitchFamily="34" charset="0"/>
            </a:endParaRPr>
          </a:p>
          <a:p>
            <a:r>
              <a:rPr lang="en-GB" sz="1200" dirty="0">
                <a:latin typeface="Century Gothic" panose="020B0502020202020204" pitchFamily="34" charset="0"/>
              </a:rPr>
              <a:t>Create a poster/guide that gives an overview of different sociological perspectives such as Functionalism,  Marxism and Post-Modernism.</a:t>
            </a:r>
          </a:p>
          <a:p>
            <a:r>
              <a:rPr lang="en-GB" sz="1200" dirty="0">
                <a:latin typeface="Century Gothic" panose="020B0502020202020204" pitchFamily="34" charset="0"/>
              </a:rPr>
              <a:t>You must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How does the theory view society?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Who are the key thinkers and their ideas?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entury Gothic" panose="020B0502020202020204" pitchFamily="34" charset="0"/>
              </a:rPr>
              <a:t>What are the strengths and limitations of the theory?</a:t>
            </a:r>
          </a:p>
          <a:p>
            <a:endParaRPr lang="en-GB" sz="1200" dirty="0"/>
          </a:p>
        </p:txBody>
      </p:sp>
      <p:pic>
        <p:nvPicPr>
          <p:cNvPr id="1026" name="Picture 2" descr="Sociological Theory&quot; Images – Browse 56 Stock Photos ...">
            <a:extLst>
              <a:ext uri="{FF2B5EF4-FFF2-40B4-BE49-F238E27FC236}">
                <a16:creationId xmlns:a16="http://schemas.microsoft.com/office/drawing/2014/main" id="{044DDDAA-7536-5FBC-D5BC-DC18AF27B5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002" y="4800599"/>
            <a:ext cx="1601480" cy="150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77150F2-7DCC-4D5E-2C2A-6F6ADCB0280A}"/>
              </a:ext>
            </a:extLst>
          </p:cNvPr>
          <p:cNvSpPr txBox="1"/>
          <p:nvPr/>
        </p:nvSpPr>
        <p:spPr>
          <a:xfrm>
            <a:off x="656293" y="6677914"/>
            <a:ext cx="53481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entury Gothic" panose="020B0502020202020204" pitchFamily="34" charset="0"/>
              </a:rPr>
              <a:t>Watch the documentary – School Swap: The Class Divide and answer the questions below:</a:t>
            </a:r>
          </a:p>
          <a:p>
            <a:r>
              <a:rPr lang="en-GB" sz="1200" dirty="0">
                <a:latin typeface="Century Gothic" panose="020B0502020202020204" pitchFamily="34" charset="0"/>
                <a:hlinkClick r:id="rId5"/>
              </a:rPr>
              <a:t>https://www.youtube.com/watch?v=HDvJXnbCAs8</a:t>
            </a: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5E2702F-65D1-3C61-C20A-9CDD16053359}"/>
              </a:ext>
            </a:extLst>
          </p:cNvPr>
          <p:cNvSpPr txBox="1"/>
          <p:nvPr/>
        </p:nvSpPr>
        <p:spPr>
          <a:xfrm>
            <a:off x="638081" y="7379097"/>
            <a:ext cx="29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r>
              <a:rPr lang="en-US" sz="1000" dirty="0">
                <a:latin typeface="Century Gothic" panose="020B0502020202020204" pitchFamily="34" charset="0"/>
              </a:rPr>
              <a:t>What percentage of the British population have attended a private </a:t>
            </a:r>
            <a:r>
              <a:rPr lang="en-US" sz="1000">
                <a:latin typeface="Century Gothic" panose="020B0502020202020204" pitchFamily="34" charset="0"/>
              </a:rPr>
              <a:t>school?</a:t>
            </a:r>
          </a:p>
          <a:p>
            <a:pPr marL="228600" indent="-228600">
              <a:buAutoNum type="arabicPeriod"/>
            </a:pPr>
            <a:r>
              <a:rPr lang="en-US" sz="1000" dirty="0">
                <a:latin typeface="Century Gothic" panose="020B0502020202020204" pitchFamily="34" charset="0"/>
              </a:rPr>
              <a:t>How much does it cost to attend Warminster school as a boarder? </a:t>
            </a:r>
          </a:p>
          <a:p>
            <a:pPr marL="228600" indent="-228600">
              <a:buAutoNum type="arabicPeriod"/>
            </a:pPr>
            <a:r>
              <a:rPr lang="en-US" sz="1000" dirty="0">
                <a:latin typeface="Century Gothic" panose="020B0502020202020204" pitchFamily="34" charset="0"/>
              </a:rPr>
              <a:t> Make a list of the main differences between Warminster private school and Bemrose state school e.g. facilities, staffing, extracurricular activities </a:t>
            </a:r>
          </a:p>
          <a:p>
            <a:pPr marL="228600" indent="-228600">
              <a:buAutoNum type="arabicPeriod"/>
            </a:pPr>
            <a:r>
              <a:rPr lang="en-US" sz="1000" dirty="0">
                <a:latin typeface="Century Gothic" panose="020B0502020202020204" pitchFamily="34" charset="0"/>
              </a:rPr>
              <a:t> How does attending a private school enhance the life chances of pupils e.g. job prospects, aspirations etc. </a:t>
            </a:r>
            <a:endParaRPr lang="en-GB" sz="1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562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A6A6B2464BB8488622082D9E8EE9E9" ma:contentTypeVersion="19" ma:contentTypeDescription="Create a new document." ma:contentTypeScope="" ma:versionID="13489959fc8de012b69ab66ba7815937">
  <xsd:schema xmlns:xsd="http://www.w3.org/2001/XMLSchema" xmlns:xs="http://www.w3.org/2001/XMLSchema" xmlns:p="http://schemas.microsoft.com/office/2006/metadata/properties" xmlns:ns2="9b0906bf-bdfc-4293-92bf-73ff3b8291b9" xmlns:ns3="5cbb70a0-51aa-4b9b-a53b-f039c9636d9a" targetNamespace="http://schemas.microsoft.com/office/2006/metadata/properties" ma:root="true" ma:fieldsID="b9da246e314bb71f7d1e439aa018799a" ns2:_="" ns3:_="">
    <xsd:import namespace="9b0906bf-bdfc-4293-92bf-73ff3b8291b9"/>
    <xsd:import namespace="5cbb70a0-51aa-4b9b-a53b-f039c9636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906bf-bdfc-4293-92bf-73ff3b8291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9725bcc-4bff-48db-9f33-da411d5cb4a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bb70a0-51aa-4b9b-a53b-f039c9636d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034733c-e277-4e58-8708-ac268c65452a}" ma:internalName="TaxCatchAll" ma:showField="CatchAllData" ma:web="5cbb70a0-51aa-4b9b-a53b-f039c9636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cbb70a0-51aa-4b9b-a53b-f039c9636d9a"/>
    <lcf76f155ced4ddcb4097134ff3c332f xmlns="9b0906bf-bdfc-4293-92bf-73ff3b8291b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F89553-E743-4A3A-8466-65625D2D866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0906bf-bdfc-4293-92bf-73ff3b8291b9"/>
    <ds:schemaRef ds:uri="5cbb70a0-51aa-4b9b-a53b-f039c9636d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F9D4CE-40EE-4082-A031-B0A59F3ED5FA}">
  <ds:schemaRefs>
    <ds:schemaRef ds:uri="http://purl.org/dc/elements/1.1/"/>
    <ds:schemaRef ds:uri="http://purl.org/dc/terms/"/>
    <ds:schemaRef ds:uri="http://www.w3.org/XML/1998/namespace"/>
    <ds:schemaRef ds:uri="5cbb70a0-51aa-4b9b-a53b-f039c9636d9a"/>
    <ds:schemaRef ds:uri="http://schemas.microsoft.com/office/2006/documentManagement/types"/>
    <ds:schemaRef ds:uri="http://schemas.microsoft.com/office/2006/metadata/properties"/>
    <ds:schemaRef ds:uri="http://purl.org/dc/dcmitype/"/>
    <ds:schemaRef ds:uri="9b0906bf-bdfc-4293-92bf-73ff3b8291b9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23EF94F6-44DA-4253-982A-F481BC01C3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144</TotalTime>
  <Words>292</Words>
  <Application>Microsoft Office PowerPoint</Application>
  <PresentationFormat>A4 Paper (210x297 mm)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Exo</vt:lpstr>
      <vt:lpstr>Exo ExtraBold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Rivers Staff 8554036</dc:creator>
  <cp:lastModifiedBy>C Farrington Staff 8924004</cp:lastModifiedBy>
  <cp:revision>5</cp:revision>
  <dcterms:created xsi:type="dcterms:W3CDTF">2024-05-15T12:53:50Z</dcterms:created>
  <dcterms:modified xsi:type="dcterms:W3CDTF">2025-06-30T10:12:31Z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0x01010055A6A6B2464BB8488622082D9E8EE9E9</vt:lpwstr>
  </property>
  <property fmtid="{D5CDD505-2E9C-101B-9397-08002B2CF9AE}" pid="3" name="MediaServiceImageTags">
    <vt:lpwstr/>
  </property>
</Properties>
</file>